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
  </p:notesMasterIdLst>
  <p:sldIdLst>
    <p:sldId id="256" r:id="rId2"/>
    <p:sldId id="268" r:id="rId3"/>
    <p:sldId id="257" r:id="rId4"/>
    <p:sldId id="261" r:id="rId5"/>
    <p:sldId id="262" r:id="rId6"/>
    <p:sldId id="263" r:id="rId7"/>
    <p:sldId id="265" r:id="rId8"/>
    <p:sldId id="264" r:id="rId9"/>
    <p:sldId id="266" r:id="rId10"/>
    <p:sldId id="269" r:id="rId11"/>
    <p:sldId id="267"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78AE"/>
    <a:srgbClr val="ABE5FF"/>
    <a:srgbClr val="156082"/>
    <a:srgbClr val="FFFFFF"/>
    <a:srgbClr val="D08259"/>
    <a:srgbClr val="A75B9F"/>
    <a:srgbClr val="3292BE"/>
    <a:srgbClr val="D9F3FF"/>
    <a:srgbClr val="E7F7FF"/>
    <a:srgbClr val="A2B3E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414" autoAdjust="0"/>
    <p:restoredTop sz="67451" autoAdjust="0"/>
  </p:normalViewPr>
  <p:slideViewPr>
    <p:cSldViewPr snapToGrid="0">
      <p:cViewPr>
        <p:scale>
          <a:sx n="50" d="100"/>
          <a:sy n="50" d="100"/>
        </p:scale>
        <p:origin x="1358" y="1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E01311D-3A6C-4D00-B0B8-02F88DC85541}" type="datetimeFigureOut">
              <a:rPr lang="en-US" smtClean="0"/>
              <a:t>4/29/2024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B7011D8-2FC2-47A5-A031-1DA8C241882D}" type="slidenum">
              <a:rPr lang="en-US" smtClean="0"/>
              <a:t>‹#›</a:t>
            </a:fld>
            <a:endParaRPr lang="en-US"/>
          </a:p>
        </p:txBody>
      </p:sp>
    </p:spTree>
    <p:extLst>
      <p:ext uri="{BB962C8B-B14F-4D97-AF65-F5344CB8AC3E}">
        <p14:creationId xmlns:p14="http://schemas.microsoft.com/office/powerpoint/2010/main" val="26269402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and Welcome! My name is Holly Figueroa and I will be presenting a sentiment analysis of tweets to gauge public opinions on various US airlines.</a:t>
            </a:r>
          </a:p>
        </p:txBody>
      </p:sp>
      <p:sp>
        <p:nvSpPr>
          <p:cNvPr id="4" name="Slide Number Placeholder 3"/>
          <p:cNvSpPr>
            <a:spLocks noGrp="1"/>
          </p:cNvSpPr>
          <p:nvPr>
            <p:ph type="sldNum" sz="quarter" idx="5"/>
          </p:nvPr>
        </p:nvSpPr>
        <p:spPr/>
        <p:txBody>
          <a:bodyPr/>
          <a:lstStyle/>
          <a:p>
            <a:fld id="{3B7011D8-2FC2-47A5-A031-1DA8C241882D}" type="slidenum">
              <a:rPr lang="en-US" smtClean="0"/>
              <a:t>1</a:t>
            </a:fld>
            <a:endParaRPr lang="en-US"/>
          </a:p>
        </p:txBody>
      </p:sp>
    </p:spTree>
    <p:extLst>
      <p:ext uri="{BB962C8B-B14F-4D97-AF65-F5344CB8AC3E}">
        <p14:creationId xmlns:p14="http://schemas.microsoft.com/office/powerpoint/2010/main" val="20294678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these important steps were taken the data was then split for training and testing at a ratio of 8:2 for modeling. Three models were tested, including a Random Forests Classifier which ended up with the best results. This model was chosen to be tested out because it is able to handle large datasets and is less prone to over-fitting. Because this model uses a series of decision tree models on subsets of training data, because of this, less-relevant features have less influence on the model results. This ensemble method makes it’s final decision based on the majority outcome of the tree models combined. </a:t>
            </a:r>
          </a:p>
        </p:txBody>
      </p:sp>
      <p:sp>
        <p:nvSpPr>
          <p:cNvPr id="4" name="Slide Number Placeholder 3"/>
          <p:cNvSpPr>
            <a:spLocks noGrp="1"/>
          </p:cNvSpPr>
          <p:nvPr>
            <p:ph type="sldNum" sz="quarter" idx="5"/>
          </p:nvPr>
        </p:nvSpPr>
        <p:spPr/>
        <p:txBody>
          <a:bodyPr/>
          <a:lstStyle/>
          <a:p>
            <a:fld id="{3B7011D8-2FC2-47A5-A031-1DA8C241882D}" type="slidenum">
              <a:rPr lang="en-US" smtClean="0"/>
              <a:t>10</a:t>
            </a:fld>
            <a:endParaRPr lang="en-US"/>
          </a:p>
        </p:txBody>
      </p:sp>
    </p:spTree>
    <p:extLst>
      <p:ext uri="{BB962C8B-B14F-4D97-AF65-F5344CB8AC3E}">
        <p14:creationId xmlns:p14="http://schemas.microsoft.com/office/powerpoint/2010/main" val="16709106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results of this model turned out well. With a model accuracy of 99% and test accuracy of 91%. Here a confusion matrix and a classification report is shared that allows a more detailed look into the model’s performance across both classes. Here we see that while the precision is high, the recall and F1 score is lower for the positive class. This suggests that the model accuracy was brought down by its ability to identify positive tweets compared to negative tweets. </a:t>
            </a:r>
          </a:p>
        </p:txBody>
      </p:sp>
      <p:sp>
        <p:nvSpPr>
          <p:cNvPr id="4" name="Slide Number Placeholder 3"/>
          <p:cNvSpPr>
            <a:spLocks noGrp="1"/>
          </p:cNvSpPr>
          <p:nvPr>
            <p:ph type="sldNum" sz="quarter" idx="5"/>
          </p:nvPr>
        </p:nvSpPr>
        <p:spPr/>
        <p:txBody>
          <a:bodyPr/>
          <a:lstStyle/>
          <a:p>
            <a:fld id="{3B7011D8-2FC2-47A5-A031-1DA8C241882D}" type="slidenum">
              <a:rPr lang="en-US" smtClean="0"/>
              <a:t>11</a:t>
            </a:fld>
            <a:endParaRPr lang="en-US"/>
          </a:p>
        </p:txBody>
      </p:sp>
    </p:spTree>
    <p:extLst>
      <p:ext uri="{BB962C8B-B14F-4D97-AF65-F5344CB8AC3E}">
        <p14:creationId xmlns:p14="http://schemas.microsoft.com/office/powerpoint/2010/main" val="41693619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overall purpose of this project is to build and test a model that can gain insights of public opinions by interpreting social media posts. In addition to modeling, this project will examine data to see what customers complain about the most, what airlines get the best feedback, and what airlines get the worst. Before diving into these questions I’d like to take a moment to discuss why using social media posts, like twitter, can be an asset for business strategy.</a:t>
            </a:r>
          </a:p>
          <a:p>
            <a:endParaRPr lang="en-US" dirty="0"/>
          </a:p>
        </p:txBody>
      </p:sp>
      <p:sp>
        <p:nvSpPr>
          <p:cNvPr id="4" name="Slide Number Placeholder 3"/>
          <p:cNvSpPr>
            <a:spLocks noGrp="1"/>
          </p:cNvSpPr>
          <p:nvPr>
            <p:ph type="sldNum" sz="quarter" idx="5"/>
          </p:nvPr>
        </p:nvSpPr>
        <p:spPr/>
        <p:txBody>
          <a:bodyPr/>
          <a:lstStyle/>
          <a:p>
            <a:fld id="{3B7011D8-2FC2-47A5-A031-1DA8C241882D}" type="slidenum">
              <a:rPr lang="en-US" smtClean="0"/>
              <a:t>2</a:t>
            </a:fld>
            <a:endParaRPr lang="en-US"/>
          </a:p>
        </p:txBody>
      </p:sp>
    </p:spTree>
    <p:extLst>
      <p:ext uri="{BB962C8B-B14F-4D97-AF65-F5344CB8AC3E}">
        <p14:creationId xmlns:p14="http://schemas.microsoft.com/office/powerpoint/2010/main" val="9490900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Customer opinions have always been useful for businesses seeking to compete and improve. The airline industry is especially competitive when it comes to attracting and retaining customers. Gathering opinions through surveys, hotlines, and focus groups takes a lot of labor and funds. It takes labor, money, and time to design, distribute, and analyze a survey. While requesting tweets is not free, it’s predictable and once a model is created, it can be used in the future and improved upon. Second, businesses gain access to a much larger potential sample much easier. Third, a business can use sentiment analysis to examine real-time changes either day to day or as significant events or disruptions occur, allowing brands to create a more informed or targeted response. Finally, social media is a great avenue to gain access to competitor performance. Here businesses can identify competitive advantages or strategies to attract more customers. </a:t>
            </a:r>
          </a:p>
        </p:txBody>
      </p:sp>
      <p:sp>
        <p:nvSpPr>
          <p:cNvPr id="4" name="Slide Number Placeholder 3"/>
          <p:cNvSpPr>
            <a:spLocks noGrp="1"/>
          </p:cNvSpPr>
          <p:nvPr>
            <p:ph type="sldNum" sz="quarter" idx="5"/>
          </p:nvPr>
        </p:nvSpPr>
        <p:spPr/>
        <p:txBody>
          <a:bodyPr/>
          <a:lstStyle/>
          <a:p>
            <a:fld id="{3B7011D8-2FC2-47A5-A031-1DA8C241882D}" type="slidenum">
              <a:rPr lang="en-US" smtClean="0"/>
              <a:t>3</a:t>
            </a:fld>
            <a:endParaRPr lang="en-US"/>
          </a:p>
        </p:txBody>
      </p:sp>
    </p:spTree>
    <p:extLst>
      <p:ext uri="{BB962C8B-B14F-4D97-AF65-F5344CB8AC3E}">
        <p14:creationId xmlns:p14="http://schemas.microsoft.com/office/powerpoint/2010/main" val="27497624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data set which was sourced from kaggle.com included 14,640 tweets and a total of 15 columns, including sentiment labels. These labels were attained through a consensus panel and each label was offered with a confidence score reflecting the ratio of agreement within the panel. The set also included variables for username, </a:t>
            </a:r>
            <a:r>
              <a:rPr lang="en-US" dirty="0" err="1"/>
              <a:t>timezone</a:t>
            </a:r>
            <a:r>
              <a:rPr lang="en-US" dirty="0"/>
              <a:t>, time posted, but the majority were </a:t>
            </a:r>
            <a:r>
              <a:rPr lang="en-US" dirty="0" err="1"/>
              <a:t>unsused</a:t>
            </a:r>
            <a:r>
              <a:rPr lang="en-US" dirty="0"/>
              <a:t>. Of the 15 included variables, 4 were used including: The tweets themselves, the Sentiment label, the Airline, and the Reason for Negative Tweet.</a:t>
            </a:r>
          </a:p>
        </p:txBody>
      </p:sp>
      <p:sp>
        <p:nvSpPr>
          <p:cNvPr id="4" name="Slide Number Placeholder 3"/>
          <p:cNvSpPr>
            <a:spLocks noGrp="1"/>
          </p:cNvSpPr>
          <p:nvPr>
            <p:ph type="sldNum" sz="quarter" idx="5"/>
          </p:nvPr>
        </p:nvSpPr>
        <p:spPr/>
        <p:txBody>
          <a:bodyPr/>
          <a:lstStyle/>
          <a:p>
            <a:fld id="{3B7011D8-2FC2-47A5-A031-1DA8C241882D}" type="slidenum">
              <a:rPr lang="en-US" smtClean="0"/>
              <a:t>4</a:t>
            </a:fld>
            <a:endParaRPr lang="en-US"/>
          </a:p>
        </p:txBody>
      </p:sp>
    </p:spTree>
    <p:extLst>
      <p:ext uri="{BB962C8B-B14F-4D97-AF65-F5344CB8AC3E}">
        <p14:creationId xmlns:p14="http://schemas.microsoft.com/office/powerpoint/2010/main" val="19003552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first important step in the analysis was to look at the target class values as modeling tends to perform much better with equitable samples across labels. Here we can see that our dataset was heavily imbalanced, with over 3 times as many negative labeled tweets than positive. While this imbalance is typically concerning, the sample being over 2 thousand was still large and likely adequate for model training. So From here Airlines were explored.</a:t>
            </a:r>
          </a:p>
        </p:txBody>
      </p:sp>
      <p:sp>
        <p:nvSpPr>
          <p:cNvPr id="4" name="Slide Number Placeholder 3"/>
          <p:cNvSpPr>
            <a:spLocks noGrp="1"/>
          </p:cNvSpPr>
          <p:nvPr>
            <p:ph type="sldNum" sz="quarter" idx="5"/>
          </p:nvPr>
        </p:nvSpPr>
        <p:spPr/>
        <p:txBody>
          <a:bodyPr/>
          <a:lstStyle/>
          <a:p>
            <a:fld id="{3B7011D8-2FC2-47A5-A031-1DA8C241882D}" type="slidenum">
              <a:rPr lang="en-US" smtClean="0"/>
              <a:t>5</a:t>
            </a:fld>
            <a:endParaRPr lang="en-US"/>
          </a:p>
        </p:txBody>
      </p:sp>
    </p:spTree>
    <p:extLst>
      <p:ext uri="{BB962C8B-B14F-4D97-AF65-F5344CB8AC3E}">
        <p14:creationId xmlns:p14="http://schemas.microsoft.com/office/powerpoint/2010/main" val="8249130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distribution of airlines across tweets in the dataset also shows imbalance, but this is not concerning for the purposes of training a model for sentiment. It is good to keep in mind when looking at sentiment across airlines. The distribution has counts ranging from 504 to 3822 and we can see that all but one of the airlines included have over 2 thousands related tweets in the dataset, while Virgin America airlines has 3 x less than the rest. </a:t>
            </a:r>
          </a:p>
        </p:txBody>
      </p:sp>
      <p:sp>
        <p:nvSpPr>
          <p:cNvPr id="4" name="Slide Number Placeholder 3"/>
          <p:cNvSpPr>
            <a:spLocks noGrp="1"/>
          </p:cNvSpPr>
          <p:nvPr>
            <p:ph type="sldNum" sz="quarter" idx="5"/>
          </p:nvPr>
        </p:nvSpPr>
        <p:spPr/>
        <p:txBody>
          <a:bodyPr/>
          <a:lstStyle/>
          <a:p>
            <a:fld id="{3B7011D8-2FC2-47A5-A031-1DA8C241882D}" type="slidenum">
              <a:rPr lang="en-US" smtClean="0"/>
              <a:t>6</a:t>
            </a:fld>
            <a:endParaRPr lang="en-US"/>
          </a:p>
        </p:txBody>
      </p:sp>
    </p:spTree>
    <p:extLst>
      <p:ext uri="{BB962C8B-B14F-4D97-AF65-F5344CB8AC3E}">
        <p14:creationId xmlns:p14="http://schemas.microsoft.com/office/powerpoint/2010/main" val="40737514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this authors of the dataset were kind enough to do the work of identifying the categorize the reasons for negative tweets and when we view how reasons are distributed we see that the most common issue was customer service followed by  late flights. There is a sizable portion labeled “can’t tell” with no clear category was suggested. Finally we see that the rarest of complaints involved damaged luggage and long lines. </a:t>
            </a:r>
          </a:p>
        </p:txBody>
      </p:sp>
      <p:sp>
        <p:nvSpPr>
          <p:cNvPr id="4" name="Slide Number Placeholder 3"/>
          <p:cNvSpPr>
            <a:spLocks noGrp="1"/>
          </p:cNvSpPr>
          <p:nvPr>
            <p:ph type="sldNum" sz="quarter" idx="5"/>
          </p:nvPr>
        </p:nvSpPr>
        <p:spPr/>
        <p:txBody>
          <a:bodyPr/>
          <a:lstStyle/>
          <a:p>
            <a:fld id="{3B7011D8-2FC2-47A5-A031-1DA8C241882D}" type="slidenum">
              <a:rPr lang="en-US" smtClean="0"/>
              <a:t>7</a:t>
            </a:fld>
            <a:endParaRPr lang="en-US"/>
          </a:p>
        </p:txBody>
      </p:sp>
    </p:spTree>
    <p:extLst>
      <p:ext uri="{BB962C8B-B14F-4D97-AF65-F5344CB8AC3E}">
        <p14:creationId xmlns:p14="http://schemas.microsoft.com/office/powerpoint/2010/main" val="14005773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compare sentiment types across airlines, a percentage was created from each airline review total. This allowed for a more fair comparison while considering the different sample sizes noted earlier in the presentation. This stacked bar chart of sentiment showed that Virgin America had the highest percentage of positive reviews at 30%, which if we recall had the smallest count of tweets of all the airlines. Beyond Virgin America, tweets next favored Delta at 24% positive, which had the next smallest count in the sample. Meanwhile US Airways had the lowest percentage positive tweets at 9%, and the highest percentage of negative tweets at a whopping 78%.  </a:t>
            </a:r>
          </a:p>
        </p:txBody>
      </p:sp>
      <p:sp>
        <p:nvSpPr>
          <p:cNvPr id="4" name="Slide Number Placeholder 3"/>
          <p:cNvSpPr>
            <a:spLocks noGrp="1"/>
          </p:cNvSpPr>
          <p:nvPr>
            <p:ph type="sldNum" sz="quarter" idx="5"/>
          </p:nvPr>
        </p:nvSpPr>
        <p:spPr/>
        <p:txBody>
          <a:bodyPr/>
          <a:lstStyle/>
          <a:p>
            <a:fld id="{3B7011D8-2FC2-47A5-A031-1DA8C241882D}" type="slidenum">
              <a:rPr lang="en-US" smtClean="0"/>
              <a:t>8</a:t>
            </a:fld>
            <a:endParaRPr lang="en-US"/>
          </a:p>
        </p:txBody>
      </p:sp>
    </p:spTree>
    <p:extLst>
      <p:ext uri="{BB962C8B-B14F-4D97-AF65-F5344CB8AC3E}">
        <p14:creationId xmlns:p14="http://schemas.microsoft.com/office/powerpoint/2010/main" val="26302091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the variables examined, there were important steps to take to prepare tweets for modeling. First user handles were removed, then URL links people shared. Special characters were removed, but a special exception was made for exclamation points which are generally used to convey strength of opinions and it was hoped that the model make some use of including them. English </a:t>
            </a:r>
            <a:r>
              <a:rPr lang="en-US" dirty="0" err="1"/>
              <a:t>stopwords</a:t>
            </a:r>
            <a:r>
              <a:rPr lang="en-US" dirty="0"/>
              <a:t> were removed, which include many of the small words that tend to offer little when modeling. Short words like there/it/and/the/at/was/ </a:t>
            </a:r>
            <a:r>
              <a:rPr lang="en-US" dirty="0" err="1"/>
              <a:t>etecetera</a:t>
            </a:r>
            <a:r>
              <a:rPr lang="en-US" dirty="0"/>
              <a:t>. Tweets were then Tokenized to split them up into a list of words which was then stemmed which reduces a word to it’s root, without prefix or suffix. Finally to allow the model to process the text data all words from all tweets were extracted into columns where each tweet was then represented in a matrix of 1s and 0s. This illustration shows what a tweet would look like amidst other words in the matrix that weren’t included in the tweet. Typically a different method, called </a:t>
            </a:r>
            <a:r>
              <a:rPr lang="en-US" dirty="0" err="1"/>
              <a:t>Tf_DF</a:t>
            </a:r>
            <a:r>
              <a:rPr lang="en-US" dirty="0"/>
              <a:t> vectorization is favored with a reputation for better results, but after testing both methods, count vectorization performed better. </a:t>
            </a:r>
          </a:p>
        </p:txBody>
      </p:sp>
      <p:sp>
        <p:nvSpPr>
          <p:cNvPr id="4" name="Slide Number Placeholder 3"/>
          <p:cNvSpPr>
            <a:spLocks noGrp="1"/>
          </p:cNvSpPr>
          <p:nvPr>
            <p:ph type="sldNum" sz="quarter" idx="5"/>
          </p:nvPr>
        </p:nvSpPr>
        <p:spPr/>
        <p:txBody>
          <a:bodyPr/>
          <a:lstStyle/>
          <a:p>
            <a:fld id="{3B7011D8-2FC2-47A5-A031-1DA8C241882D}" type="slidenum">
              <a:rPr lang="en-US" smtClean="0"/>
              <a:t>9</a:t>
            </a:fld>
            <a:endParaRPr lang="en-US"/>
          </a:p>
        </p:txBody>
      </p:sp>
    </p:spTree>
    <p:extLst>
      <p:ext uri="{BB962C8B-B14F-4D97-AF65-F5344CB8AC3E}">
        <p14:creationId xmlns:p14="http://schemas.microsoft.com/office/powerpoint/2010/main" val="11318945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942E9F-0A61-EBDB-EDC7-035AFECBEFD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7A55C67-C322-17DE-C083-F3E40B3A7BD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EE24E56-F383-B6C3-7534-559EF59C369E}"/>
              </a:ext>
            </a:extLst>
          </p:cNvPr>
          <p:cNvSpPr>
            <a:spLocks noGrp="1"/>
          </p:cNvSpPr>
          <p:nvPr>
            <p:ph type="dt" sz="half" idx="10"/>
          </p:nvPr>
        </p:nvSpPr>
        <p:spPr/>
        <p:txBody>
          <a:bodyPr/>
          <a:lstStyle/>
          <a:p>
            <a:fld id="{0D399F49-56A8-4660-9ADB-4CDD675BDF20}" type="datetimeFigureOut">
              <a:rPr lang="en-US" smtClean="0"/>
              <a:t>4/29/2024</a:t>
            </a:fld>
            <a:endParaRPr lang="en-US"/>
          </a:p>
        </p:txBody>
      </p:sp>
      <p:sp>
        <p:nvSpPr>
          <p:cNvPr id="5" name="Footer Placeholder 4">
            <a:extLst>
              <a:ext uri="{FF2B5EF4-FFF2-40B4-BE49-F238E27FC236}">
                <a16:creationId xmlns:a16="http://schemas.microsoft.com/office/drawing/2014/main" id="{EAC702EF-753C-5429-75C7-263373AEAA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76676BF-B521-F8C0-9526-5958751B4B1A}"/>
              </a:ext>
            </a:extLst>
          </p:cNvPr>
          <p:cNvSpPr>
            <a:spLocks noGrp="1"/>
          </p:cNvSpPr>
          <p:nvPr>
            <p:ph type="sldNum" sz="quarter" idx="12"/>
          </p:nvPr>
        </p:nvSpPr>
        <p:spPr/>
        <p:txBody>
          <a:bodyPr/>
          <a:lstStyle/>
          <a:p>
            <a:fld id="{D52520BF-F22A-4C1E-9839-345AE5737802}" type="slidenum">
              <a:rPr lang="en-US" smtClean="0"/>
              <a:t>‹#›</a:t>
            </a:fld>
            <a:endParaRPr lang="en-US"/>
          </a:p>
        </p:txBody>
      </p:sp>
    </p:spTree>
    <p:extLst>
      <p:ext uri="{BB962C8B-B14F-4D97-AF65-F5344CB8AC3E}">
        <p14:creationId xmlns:p14="http://schemas.microsoft.com/office/powerpoint/2010/main" val="9122756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E66BE-9D5B-F698-96BE-8ECE4232992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273EA29-15A7-3A3F-CC97-B61289A4398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514CBE9-4B8A-2894-21F2-4731FE7DB404}"/>
              </a:ext>
            </a:extLst>
          </p:cNvPr>
          <p:cNvSpPr>
            <a:spLocks noGrp="1"/>
          </p:cNvSpPr>
          <p:nvPr>
            <p:ph type="dt" sz="half" idx="10"/>
          </p:nvPr>
        </p:nvSpPr>
        <p:spPr/>
        <p:txBody>
          <a:bodyPr/>
          <a:lstStyle/>
          <a:p>
            <a:fld id="{0D399F49-56A8-4660-9ADB-4CDD675BDF20}" type="datetimeFigureOut">
              <a:rPr lang="en-US" smtClean="0"/>
              <a:t>4/29/2024</a:t>
            </a:fld>
            <a:endParaRPr lang="en-US"/>
          </a:p>
        </p:txBody>
      </p:sp>
      <p:sp>
        <p:nvSpPr>
          <p:cNvPr id="5" name="Footer Placeholder 4">
            <a:extLst>
              <a:ext uri="{FF2B5EF4-FFF2-40B4-BE49-F238E27FC236}">
                <a16:creationId xmlns:a16="http://schemas.microsoft.com/office/drawing/2014/main" id="{D0BEF1E7-47E0-E189-A3AF-D4BFDA2273A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E672161-C2CB-6614-D576-AFF1C2322E41}"/>
              </a:ext>
            </a:extLst>
          </p:cNvPr>
          <p:cNvSpPr>
            <a:spLocks noGrp="1"/>
          </p:cNvSpPr>
          <p:nvPr>
            <p:ph type="sldNum" sz="quarter" idx="12"/>
          </p:nvPr>
        </p:nvSpPr>
        <p:spPr/>
        <p:txBody>
          <a:bodyPr/>
          <a:lstStyle/>
          <a:p>
            <a:fld id="{D52520BF-F22A-4C1E-9839-345AE5737802}" type="slidenum">
              <a:rPr lang="en-US" smtClean="0"/>
              <a:t>‹#›</a:t>
            </a:fld>
            <a:endParaRPr lang="en-US"/>
          </a:p>
        </p:txBody>
      </p:sp>
    </p:spTree>
    <p:extLst>
      <p:ext uri="{BB962C8B-B14F-4D97-AF65-F5344CB8AC3E}">
        <p14:creationId xmlns:p14="http://schemas.microsoft.com/office/powerpoint/2010/main" val="39952326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67B62A5-F309-2025-A6E9-38918278472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DEB8359-5768-7A00-9756-4F07FBBF24B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F0D280B-75F0-A1CD-43D3-27E65256D7E3}"/>
              </a:ext>
            </a:extLst>
          </p:cNvPr>
          <p:cNvSpPr>
            <a:spLocks noGrp="1"/>
          </p:cNvSpPr>
          <p:nvPr>
            <p:ph type="dt" sz="half" idx="10"/>
          </p:nvPr>
        </p:nvSpPr>
        <p:spPr/>
        <p:txBody>
          <a:bodyPr/>
          <a:lstStyle/>
          <a:p>
            <a:fld id="{0D399F49-56A8-4660-9ADB-4CDD675BDF20}" type="datetimeFigureOut">
              <a:rPr lang="en-US" smtClean="0"/>
              <a:t>4/29/2024</a:t>
            </a:fld>
            <a:endParaRPr lang="en-US"/>
          </a:p>
        </p:txBody>
      </p:sp>
      <p:sp>
        <p:nvSpPr>
          <p:cNvPr id="5" name="Footer Placeholder 4">
            <a:extLst>
              <a:ext uri="{FF2B5EF4-FFF2-40B4-BE49-F238E27FC236}">
                <a16:creationId xmlns:a16="http://schemas.microsoft.com/office/drawing/2014/main" id="{A5854F26-A9A3-02D6-7106-B9D34E6C39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698B637-2541-DB81-922B-E82064AA6432}"/>
              </a:ext>
            </a:extLst>
          </p:cNvPr>
          <p:cNvSpPr>
            <a:spLocks noGrp="1"/>
          </p:cNvSpPr>
          <p:nvPr>
            <p:ph type="sldNum" sz="quarter" idx="12"/>
          </p:nvPr>
        </p:nvSpPr>
        <p:spPr/>
        <p:txBody>
          <a:bodyPr/>
          <a:lstStyle/>
          <a:p>
            <a:fld id="{D52520BF-F22A-4C1E-9839-345AE5737802}" type="slidenum">
              <a:rPr lang="en-US" smtClean="0"/>
              <a:t>‹#›</a:t>
            </a:fld>
            <a:endParaRPr lang="en-US"/>
          </a:p>
        </p:txBody>
      </p:sp>
    </p:spTree>
    <p:extLst>
      <p:ext uri="{BB962C8B-B14F-4D97-AF65-F5344CB8AC3E}">
        <p14:creationId xmlns:p14="http://schemas.microsoft.com/office/powerpoint/2010/main" val="3481520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370011-B7B0-97A6-7CD0-7B48B716043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83B5D0A-47A7-CD76-3B31-A7A2991DD53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CCD34E9-5F59-EE45-C1DA-BC5EDEC1F60D}"/>
              </a:ext>
            </a:extLst>
          </p:cNvPr>
          <p:cNvSpPr>
            <a:spLocks noGrp="1"/>
          </p:cNvSpPr>
          <p:nvPr>
            <p:ph type="dt" sz="half" idx="10"/>
          </p:nvPr>
        </p:nvSpPr>
        <p:spPr/>
        <p:txBody>
          <a:bodyPr/>
          <a:lstStyle/>
          <a:p>
            <a:fld id="{0D399F49-56A8-4660-9ADB-4CDD675BDF20}" type="datetimeFigureOut">
              <a:rPr lang="en-US" smtClean="0"/>
              <a:t>4/29/2024</a:t>
            </a:fld>
            <a:endParaRPr lang="en-US"/>
          </a:p>
        </p:txBody>
      </p:sp>
      <p:sp>
        <p:nvSpPr>
          <p:cNvPr id="5" name="Footer Placeholder 4">
            <a:extLst>
              <a:ext uri="{FF2B5EF4-FFF2-40B4-BE49-F238E27FC236}">
                <a16:creationId xmlns:a16="http://schemas.microsoft.com/office/drawing/2014/main" id="{ECF2AA07-DC2C-7438-5B18-796D0453246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BA31743-69AC-6663-94DD-EC6BBDD31061}"/>
              </a:ext>
            </a:extLst>
          </p:cNvPr>
          <p:cNvSpPr>
            <a:spLocks noGrp="1"/>
          </p:cNvSpPr>
          <p:nvPr>
            <p:ph type="sldNum" sz="quarter" idx="12"/>
          </p:nvPr>
        </p:nvSpPr>
        <p:spPr/>
        <p:txBody>
          <a:bodyPr/>
          <a:lstStyle/>
          <a:p>
            <a:fld id="{D52520BF-F22A-4C1E-9839-345AE5737802}" type="slidenum">
              <a:rPr lang="en-US" smtClean="0"/>
              <a:t>‹#›</a:t>
            </a:fld>
            <a:endParaRPr lang="en-US"/>
          </a:p>
        </p:txBody>
      </p:sp>
    </p:spTree>
    <p:extLst>
      <p:ext uri="{BB962C8B-B14F-4D97-AF65-F5344CB8AC3E}">
        <p14:creationId xmlns:p14="http://schemas.microsoft.com/office/powerpoint/2010/main" val="34298538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CB4470-D375-14DC-DF6A-EE6396CF2B0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55AE885-F36C-4159-FD65-90392F81414D}"/>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0CD0618-D019-9914-45E3-259F93539DD7}"/>
              </a:ext>
            </a:extLst>
          </p:cNvPr>
          <p:cNvSpPr>
            <a:spLocks noGrp="1"/>
          </p:cNvSpPr>
          <p:nvPr>
            <p:ph type="dt" sz="half" idx="10"/>
          </p:nvPr>
        </p:nvSpPr>
        <p:spPr/>
        <p:txBody>
          <a:bodyPr/>
          <a:lstStyle/>
          <a:p>
            <a:fld id="{0D399F49-56A8-4660-9ADB-4CDD675BDF20}" type="datetimeFigureOut">
              <a:rPr lang="en-US" smtClean="0"/>
              <a:t>4/29/2024</a:t>
            </a:fld>
            <a:endParaRPr lang="en-US"/>
          </a:p>
        </p:txBody>
      </p:sp>
      <p:sp>
        <p:nvSpPr>
          <p:cNvPr id="5" name="Footer Placeholder 4">
            <a:extLst>
              <a:ext uri="{FF2B5EF4-FFF2-40B4-BE49-F238E27FC236}">
                <a16:creationId xmlns:a16="http://schemas.microsoft.com/office/drawing/2014/main" id="{0D5AA315-B580-4EF4-9C85-16D42DCBC66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6925A3-5292-8641-7959-0CB7549548C2}"/>
              </a:ext>
            </a:extLst>
          </p:cNvPr>
          <p:cNvSpPr>
            <a:spLocks noGrp="1"/>
          </p:cNvSpPr>
          <p:nvPr>
            <p:ph type="sldNum" sz="quarter" idx="12"/>
          </p:nvPr>
        </p:nvSpPr>
        <p:spPr/>
        <p:txBody>
          <a:bodyPr/>
          <a:lstStyle/>
          <a:p>
            <a:fld id="{D52520BF-F22A-4C1E-9839-345AE5737802}" type="slidenum">
              <a:rPr lang="en-US" smtClean="0"/>
              <a:t>‹#›</a:t>
            </a:fld>
            <a:endParaRPr lang="en-US"/>
          </a:p>
        </p:txBody>
      </p:sp>
    </p:spTree>
    <p:extLst>
      <p:ext uri="{BB962C8B-B14F-4D97-AF65-F5344CB8AC3E}">
        <p14:creationId xmlns:p14="http://schemas.microsoft.com/office/powerpoint/2010/main" val="41629192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35B967-282F-5620-43D1-4588982B48F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980CEFF-41FD-7CB1-82B6-0DD18148F61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70A67C7-328E-CB7F-4251-2064EBE770B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86D44A1-F99F-3B65-CEC7-2254AFA3915F}"/>
              </a:ext>
            </a:extLst>
          </p:cNvPr>
          <p:cNvSpPr>
            <a:spLocks noGrp="1"/>
          </p:cNvSpPr>
          <p:nvPr>
            <p:ph type="dt" sz="half" idx="10"/>
          </p:nvPr>
        </p:nvSpPr>
        <p:spPr/>
        <p:txBody>
          <a:bodyPr/>
          <a:lstStyle/>
          <a:p>
            <a:fld id="{0D399F49-56A8-4660-9ADB-4CDD675BDF20}" type="datetimeFigureOut">
              <a:rPr lang="en-US" smtClean="0"/>
              <a:t>4/29/2024</a:t>
            </a:fld>
            <a:endParaRPr lang="en-US"/>
          </a:p>
        </p:txBody>
      </p:sp>
      <p:sp>
        <p:nvSpPr>
          <p:cNvPr id="6" name="Footer Placeholder 5">
            <a:extLst>
              <a:ext uri="{FF2B5EF4-FFF2-40B4-BE49-F238E27FC236}">
                <a16:creationId xmlns:a16="http://schemas.microsoft.com/office/drawing/2014/main" id="{02087FBA-1FE0-F75F-4C51-8C42D78F0DE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84EC322-7D19-7078-828E-9E2C9F3441F4}"/>
              </a:ext>
            </a:extLst>
          </p:cNvPr>
          <p:cNvSpPr>
            <a:spLocks noGrp="1"/>
          </p:cNvSpPr>
          <p:nvPr>
            <p:ph type="sldNum" sz="quarter" idx="12"/>
          </p:nvPr>
        </p:nvSpPr>
        <p:spPr/>
        <p:txBody>
          <a:bodyPr/>
          <a:lstStyle/>
          <a:p>
            <a:fld id="{D52520BF-F22A-4C1E-9839-345AE5737802}" type="slidenum">
              <a:rPr lang="en-US" smtClean="0"/>
              <a:t>‹#›</a:t>
            </a:fld>
            <a:endParaRPr lang="en-US"/>
          </a:p>
        </p:txBody>
      </p:sp>
    </p:spTree>
    <p:extLst>
      <p:ext uri="{BB962C8B-B14F-4D97-AF65-F5344CB8AC3E}">
        <p14:creationId xmlns:p14="http://schemas.microsoft.com/office/powerpoint/2010/main" val="8743304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C3DF8-C375-06CE-BF28-3D9DFCFCC36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D59151C-984B-D09D-C054-3B6BD80C5CA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BD484E8-7565-7AA8-843C-0166D30B7C3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90D66A4-9E43-717D-7CAA-39C8A4786CE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55816CB-D8D1-A72D-BF5E-76BBCC6C088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0F4A62F-D32C-5938-95D0-BA9DD880F38D}"/>
              </a:ext>
            </a:extLst>
          </p:cNvPr>
          <p:cNvSpPr>
            <a:spLocks noGrp="1"/>
          </p:cNvSpPr>
          <p:nvPr>
            <p:ph type="dt" sz="half" idx="10"/>
          </p:nvPr>
        </p:nvSpPr>
        <p:spPr/>
        <p:txBody>
          <a:bodyPr/>
          <a:lstStyle/>
          <a:p>
            <a:fld id="{0D399F49-56A8-4660-9ADB-4CDD675BDF20}" type="datetimeFigureOut">
              <a:rPr lang="en-US" smtClean="0"/>
              <a:t>4/29/2024</a:t>
            </a:fld>
            <a:endParaRPr lang="en-US"/>
          </a:p>
        </p:txBody>
      </p:sp>
      <p:sp>
        <p:nvSpPr>
          <p:cNvPr id="8" name="Footer Placeholder 7">
            <a:extLst>
              <a:ext uri="{FF2B5EF4-FFF2-40B4-BE49-F238E27FC236}">
                <a16:creationId xmlns:a16="http://schemas.microsoft.com/office/drawing/2014/main" id="{8AFBA052-23A1-FD21-C33E-72570F9591A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2067510-85AC-CC1B-00A3-7940845AAE75}"/>
              </a:ext>
            </a:extLst>
          </p:cNvPr>
          <p:cNvSpPr>
            <a:spLocks noGrp="1"/>
          </p:cNvSpPr>
          <p:nvPr>
            <p:ph type="sldNum" sz="quarter" idx="12"/>
          </p:nvPr>
        </p:nvSpPr>
        <p:spPr/>
        <p:txBody>
          <a:bodyPr/>
          <a:lstStyle/>
          <a:p>
            <a:fld id="{D52520BF-F22A-4C1E-9839-345AE5737802}" type="slidenum">
              <a:rPr lang="en-US" smtClean="0"/>
              <a:t>‹#›</a:t>
            </a:fld>
            <a:endParaRPr lang="en-US"/>
          </a:p>
        </p:txBody>
      </p:sp>
    </p:spTree>
    <p:extLst>
      <p:ext uri="{BB962C8B-B14F-4D97-AF65-F5344CB8AC3E}">
        <p14:creationId xmlns:p14="http://schemas.microsoft.com/office/powerpoint/2010/main" val="34521629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37ADE4-35F1-D86F-D77E-35B0C43658F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2264551-E5A5-BD93-E9AD-F3A18A08BF16}"/>
              </a:ext>
            </a:extLst>
          </p:cNvPr>
          <p:cNvSpPr>
            <a:spLocks noGrp="1"/>
          </p:cNvSpPr>
          <p:nvPr>
            <p:ph type="dt" sz="half" idx="10"/>
          </p:nvPr>
        </p:nvSpPr>
        <p:spPr/>
        <p:txBody>
          <a:bodyPr/>
          <a:lstStyle/>
          <a:p>
            <a:fld id="{0D399F49-56A8-4660-9ADB-4CDD675BDF20}" type="datetimeFigureOut">
              <a:rPr lang="en-US" smtClean="0"/>
              <a:t>4/29/2024</a:t>
            </a:fld>
            <a:endParaRPr lang="en-US"/>
          </a:p>
        </p:txBody>
      </p:sp>
      <p:sp>
        <p:nvSpPr>
          <p:cNvPr id="4" name="Footer Placeholder 3">
            <a:extLst>
              <a:ext uri="{FF2B5EF4-FFF2-40B4-BE49-F238E27FC236}">
                <a16:creationId xmlns:a16="http://schemas.microsoft.com/office/drawing/2014/main" id="{08363122-52A3-5092-9892-2DB84D3D1FD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247216B-DEB4-0143-C4B6-3561A77938E7}"/>
              </a:ext>
            </a:extLst>
          </p:cNvPr>
          <p:cNvSpPr>
            <a:spLocks noGrp="1"/>
          </p:cNvSpPr>
          <p:nvPr>
            <p:ph type="sldNum" sz="quarter" idx="12"/>
          </p:nvPr>
        </p:nvSpPr>
        <p:spPr/>
        <p:txBody>
          <a:bodyPr/>
          <a:lstStyle/>
          <a:p>
            <a:fld id="{D52520BF-F22A-4C1E-9839-345AE5737802}" type="slidenum">
              <a:rPr lang="en-US" smtClean="0"/>
              <a:t>‹#›</a:t>
            </a:fld>
            <a:endParaRPr lang="en-US"/>
          </a:p>
        </p:txBody>
      </p:sp>
    </p:spTree>
    <p:extLst>
      <p:ext uri="{BB962C8B-B14F-4D97-AF65-F5344CB8AC3E}">
        <p14:creationId xmlns:p14="http://schemas.microsoft.com/office/powerpoint/2010/main" val="38243631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543822A-C478-181A-4FF7-78FA7F98D729}"/>
              </a:ext>
            </a:extLst>
          </p:cNvPr>
          <p:cNvSpPr>
            <a:spLocks noGrp="1"/>
          </p:cNvSpPr>
          <p:nvPr>
            <p:ph type="dt" sz="half" idx="10"/>
          </p:nvPr>
        </p:nvSpPr>
        <p:spPr/>
        <p:txBody>
          <a:bodyPr/>
          <a:lstStyle/>
          <a:p>
            <a:fld id="{0D399F49-56A8-4660-9ADB-4CDD675BDF20}" type="datetimeFigureOut">
              <a:rPr lang="en-US" smtClean="0"/>
              <a:t>4/29/2024</a:t>
            </a:fld>
            <a:endParaRPr lang="en-US"/>
          </a:p>
        </p:txBody>
      </p:sp>
      <p:sp>
        <p:nvSpPr>
          <p:cNvPr id="3" name="Footer Placeholder 2">
            <a:extLst>
              <a:ext uri="{FF2B5EF4-FFF2-40B4-BE49-F238E27FC236}">
                <a16:creationId xmlns:a16="http://schemas.microsoft.com/office/drawing/2014/main" id="{2DCEADA4-E859-6840-900E-DC1B9C7FBCF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5A252DB-3D9D-1C0C-9245-AD631987A81B}"/>
              </a:ext>
            </a:extLst>
          </p:cNvPr>
          <p:cNvSpPr>
            <a:spLocks noGrp="1"/>
          </p:cNvSpPr>
          <p:nvPr>
            <p:ph type="sldNum" sz="quarter" idx="12"/>
          </p:nvPr>
        </p:nvSpPr>
        <p:spPr/>
        <p:txBody>
          <a:bodyPr/>
          <a:lstStyle/>
          <a:p>
            <a:fld id="{D52520BF-F22A-4C1E-9839-345AE5737802}" type="slidenum">
              <a:rPr lang="en-US" smtClean="0"/>
              <a:t>‹#›</a:t>
            </a:fld>
            <a:endParaRPr lang="en-US"/>
          </a:p>
        </p:txBody>
      </p:sp>
    </p:spTree>
    <p:extLst>
      <p:ext uri="{BB962C8B-B14F-4D97-AF65-F5344CB8AC3E}">
        <p14:creationId xmlns:p14="http://schemas.microsoft.com/office/powerpoint/2010/main" val="33746832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08AD8E-83ED-965D-5F9E-43F7F9B6028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B3D00B1-4B3C-35D4-B9EC-5E161494280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6E6C2BC-A273-A540-909E-A753D96A1B2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167B839-5958-150F-0481-2B9DFC02C9C5}"/>
              </a:ext>
            </a:extLst>
          </p:cNvPr>
          <p:cNvSpPr>
            <a:spLocks noGrp="1"/>
          </p:cNvSpPr>
          <p:nvPr>
            <p:ph type="dt" sz="half" idx="10"/>
          </p:nvPr>
        </p:nvSpPr>
        <p:spPr/>
        <p:txBody>
          <a:bodyPr/>
          <a:lstStyle/>
          <a:p>
            <a:fld id="{0D399F49-56A8-4660-9ADB-4CDD675BDF20}" type="datetimeFigureOut">
              <a:rPr lang="en-US" smtClean="0"/>
              <a:t>4/29/2024</a:t>
            </a:fld>
            <a:endParaRPr lang="en-US"/>
          </a:p>
        </p:txBody>
      </p:sp>
      <p:sp>
        <p:nvSpPr>
          <p:cNvPr id="6" name="Footer Placeholder 5">
            <a:extLst>
              <a:ext uri="{FF2B5EF4-FFF2-40B4-BE49-F238E27FC236}">
                <a16:creationId xmlns:a16="http://schemas.microsoft.com/office/drawing/2014/main" id="{6249D67F-6072-A809-09B9-05DC687C278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9F2BB6B-AFFF-91E6-1EDC-55B8E36D545C}"/>
              </a:ext>
            </a:extLst>
          </p:cNvPr>
          <p:cNvSpPr>
            <a:spLocks noGrp="1"/>
          </p:cNvSpPr>
          <p:nvPr>
            <p:ph type="sldNum" sz="quarter" idx="12"/>
          </p:nvPr>
        </p:nvSpPr>
        <p:spPr/>
        <p:txBody>
          <a:bodyPr/>
          <a:lstStyle/>
          <a:p>
            <a:fld id="{D52520BF-F22A-4C1E-9839-345AE5737802}" type="slidenum">
              <a:rPr lang="en-US" smtClean="0"/>
              <a:t>‹#›</a:t>
            </a:fld>
            <a:endParaRPr lang="en-US"/>
          </a:p>
        </p:txBody>
      </p:sp>
    </p:spTree>
    <p:extLst>
      <p:ext uri="{BB962C8B-B14F-4D97-AF65-F5344CB8AC3E}">
        <p14:creationId xmlns:p14="http://schemas.microsoft.com/office/powerpoint/2010/main" val="10593621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72984D-4F96-1BF5-1884-37518711F9D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D7A3251-EF17-D20E-8867-5D0D9F03C76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9B10E6B-CCF7-DF3A-DB26-6950B670720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87988EB-0EE0-DB7C-1964-C81243F7D36C}"/>
              </a:ext>
            </a:extLst>
          </p:cNvPr>
          <p:cNvSpPr>
            <a:spLocks noGrp="1"/>
          </p:cNvSpPr>
          <p:nvPr>
            <p:ph type="dt" sz="half" idx="10"/>
          </p:nvPr>
        </p:nvSpPr>
        <p:spPr/>
        <p:txBody>
          <a:bodyPr/>
          <a:lstStyle/>
          <a:p>
            <a:fld id="{0D399F49-56A8-4660-9ADB-4CDD675BDF20}" type="datetimeFigureOut">
              <a:rPr lang="en-US" smtClean="0"/>
              <a:t>4/29/2024</a:t>
            </a:fld>
            <a:endParaRPr lang="en-US"/>
          </a:p>
        </p:txBody>
      </p:sp>
      <p:sp>
        <p:nvSpPr>
          <p:cNvPr id="6" name="Footer Placeholder 5">
            <a:extLst>
              <a:ext uri="{FF2B5EF4-FFF2-40B4-BE49-F238E27FC236}">
                <a16:creationId xmlns:a16="http://schemas.microsoft.com/office/drawing/2014/main" id="{04A0C35D-0BFE-6E81-0FC8-3E492EB984E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478C8D4-5A6B-6638-F3E0-133377B0086D}"/>
              </a:ext>
            </a:extLst>
          </p:cNvPr>
          <p:cNvSpPr>
            <a:spLocks noGrp="1"/>
          </p:cNvSpPr>
          <p:nvPr>
            <p:ph type="sldNum" sz="quarter" idx="12"/>
          </p:nvPr>
        </p:nvSpPr>
        <p:spPr/>
        <p:txBody>
          <a:bodyPr/>
          <a:lstStyle/>
          <a:p>
            <a:fld id="{D52520BF-F22A-4C1E-9839-345AE5737802}" type="slidenum">
              <a:rPr lang="en-US" smtClean="0"/>
              <a:t>‹#›</a:t>
            </a:fld>
            <a:endParaRPr lang="en-US"/>
          </a:p>
        </p:txBody>
      </p:sp>
    </p:spTree>
    <p:extLst>
      <p:ext uri="{BB962C8B-B14F-4D97-AF65-F5344CB8AC3E}">
        <p14:creationId xmlns:p14="http://schemas.microsoft.com/office/powerpoint/2010/main" val="33011790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DD8D8F6-5309-630A-3405-793227C9C64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D1DAC10-B8BC-01CB-C8BE-A63558FF60A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4DDC4C6-93A0-8A86-1130-75E7C1A3E29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0D399F49-56A8-4660-9ADB-4CDD675BDF20}" type="datetimeFigureOut">
              <a:rPr lang="en-US" smtClean="0"/>
              <a:t>4/29/2024</a:t>
            </a:fld>
            <a:endParaRPr lang="en-US"/>
          </a:p>
        </p:txBody>
      </p:sp>
      <p:sp>
        <p:nvSpPr>
          <p:cNvPr id="5" name="Footer Placeholder 4">
            <a:extLst>
              <a:ext uri="{FF2B5EF4-FFF2-40B4-BE49-F238E27FC236}">
                <a16:creationId xmlns:a16="http://schemas.microsoft.com/office/drawing/2014/main" id="{CC77BE9D-FB6D-EBDD-69C5-5B146FED434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6886BA2E-6F58-F568-60F0-4D98AA99EBE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D52520BF-F22A-4C1E-9839-345AE5737802}" type="slidenum">
              <a:rPr lang="en-US" smtClean="0"/>
              <a:t>‹#›</a:t>
            </a:fld>
            <a:endParaRPr lang="en-US"/>
          </a:p>
        </p:txBody>
      </p:sp>
    </p:spTree>
    <p:extLst>
      <p:ext uri="{BB962C8B-B14F-4D97-AF65-F5344CB8AC3E}">
        <p14:creationId xmlns:p14="http://schemas.microsoft.com/office/powerpoint/2010/main" val="263059907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svg"/><Relationship Id="rId13" Type="http://schemas.openxmlformats.org/officeDocument/2006/relationships/image" Target="../media/image9.png"/><Relationship Id="rId3" Type="http://schemas.openxmlformats.org/officeDocument/2006/relationships/slideLayout" Target="../slideLayouts/slideLayout1.xml"/><Relationship Id="rId7" Type="http://schemas.openxmlformats.org/officeDocument/2006/relationships/image" Target="../media/image3.png"/><Relationship Id="rId12" Type="http://schemas.openxmlformats.org/officeDocument/2006/relationships/image" Target="../media/image8.pn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svg"/><Relationship Id="rId11" Type="http://schemas.openxmlformats.org/officeDocument/2006/relationships/image" Target="../media/image7.png"/><Relationship Id="rId5" Type="http://schemas.openxmlformats.org/officeDocument/2006/relationships/image" Target="../media/image1.png"/><Relationship Id="rId10" Type="http://schemas.openxmlformats.org/officeDocument/2006/relationships/image" Target="../media/image6.svg"/><Relationship Id="rId4" Type="http://schemas.openxmlformats.org/officeDocument/2006/relationships/notesSlide" Target="../notesSlides/notesSlide1.xml"/><Relationship Id="rId9"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9.png"/><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slideLayout" Target="../slideLayouts/slideLayout7.xml"/><Relationship Id="rId7" Type="http://schemas.openxmlformats.org/officeDocument/2006/relationships/image" Target="../media/image30.png"/><Relationship Id="rId2" Type="http://schemas.openxmlformats.org/officeDocument/2006/relationships/audio" Target="../media/media11.m4a"/><Relationship Id="rId1" Type="http://schemas.microsoft.com/office/2007/relationships/media" Target="../media/media11.m4a"/><Relationship Id="rId6" Type="http://schemas.microsoft.com/office/2007/relationships/hdphoto" Target="../media/hdphoto1.wdp"/><Relationship Id="rId5" Type="http://schemas.openxmlformats.org/officeDocument/2006/relationships/image" Target="../media/image29.png"/><Relationship Id="rId4" Type="http://schemas.openxmlformats.org/officeDocument/2006/relationships/notesSlide" Target="../notesSlides/notesSlide1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9.png"/><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hyperlink" Target="http://www.freepik.com/" TargetMode="External"/><Relationship Id="rId5" Type="http://schemas.openxmlformats.org/officeDocument/2006/relationships/image" Target="../media/image10.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8" Type="http://schemas.openxmlformats.org/officeDocument/2006/relationships/image" Target="../media/image14.svg"/><Relationship Id="rId13" Type="http://schemas.openxmlformats.org/officeDocument/2006/relationships/image" Target="../media/image19.png"/><Relationship Id="rId3" Type="http://schemas.openxmlformats.org/officeDocument/2006/relationships/slideLayout" Target="../slideLayouts/slideLayout7.xml"/><Relationship Id="rId7" Type="http://schemas.openxmlformats.org/officeDocument/2006/relationships/image" Target="../media/image13.png"/><Relationship Id="rId12" Type="http://schemas.openxmlformats.org/officeDocument/2006/relationships/image" Target="../media/image18.sv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12.svg"/><Relationship Id="rId11" Type="http://schemas.openxmlformats.org/officeDocument/2006/relationships/image" Target="../media/image17.png"/><Relationship Id="rId5" Type="http://schemas.openxmlformats.org/officeDocument/2006/relationships/image" Target="../media/image11.png"/><Relationship Id="rId15" Type="http://schemas.openxmlformats.org/officeDocument/2006/relationships/image" Target="../media/image9.png"/><Relationship Id="rId10" Type="http://schemas.openxmlformats.org/officeDocument/2006/relationships/image" Target="../media/image16.svg"/><Relationship Id="rId4" Type="http://schemas.openxmlformats.org/officeDocument/2006/relationships/notesSlide" Target="../notesSlides/notesSlide3.xml"/><Relationship Id="rId9" Type="http://schemas.openxmlformats.org/officeDocument/2006/relationships/image" Target="../media/image15.png"/><Relationship Id="rId14" Type="http://schemas.openxmlformats.org/officeDocument/2006/relationships/image" Target="../media/image20.sv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9.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9.png"/><Relationship Id="rId5" Type="http://schemas.openxmlformats.org/officeDocument/2006/relationships/image" Target="../media/image21.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9.png"/><Relationship Id="rId5" Type="http://schemas.openxmlformats.org/officeDocument/2006/relationships/image" Target="../media/image22.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9.png"/><Relationship Id="rId5" Type="http://schemas.openxmlformats.org/officeDocument/2006/relationships/image" Target="../media/image23.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9.png"/><Relationship Id="rId5" Type="http://schemas.openxmlformats.org/officeDocument/2006/relationships/image" Target="../media/image24.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9.png"/><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A6DC6A9-233F-2AA0-9BD6-171476B6A94F}"/>
              </a:ext>
            </a:extLst>
          </p:cNvPr>
          <p:cNvSpPr/>
          <p:nvPr/>
        </p:nvSpPr>
        <p:spPr>
          <a:xfrm>
            <a:off x="-4611" y="0"/>
            <a:ext cx="6100611" cy="6858000"/>
          </a:xfrm>
          <a:prstGeom prst="rect">
            <a:avLst/>
          </a:prstGeom>
          <a:solidFill>
            <a:srgbClr val="0078A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Graphic 21" descr="Cloud with solid fill">
            <a:extLst>
              <a:ext uri="{FF2B5EF4-FFF2-40B4-BE49-F238E27FC236}">
                <a16:creationId xmlns:a16="http://schemas.microsoft.com/office/drawing/2014/main" id="{190CFC31-568C-4EF0-35D3-34F11C17848E}"/>
              </a:ext>
            </a:extLst>
          </p:cNvPr>
          <p:cNvPicPr>
            <a:picLocks noGrp="1" noRot="1" noChangeAspect="1" noMove="1" noResize="1" noEditPoints="1" noAdjustHandles="1" noChangeArrowheads="1" noChangeShapeType="1" noCrop="1"/>
          </p:cNvPicPr>
          <p:nvPr/>
        </p:nvPicPr>
        <p:blipFill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t="13668"/>
          <a:stretch/>
        </p:blipFill>
        <p:spPr>
          <a:xfrm>
            <a:off x="859923" y="2410765"/>
            <a:ext cx="3528211" cy="2452921"/>
          </a:xfrm>
          <a:prstGeom prst="rect">
            <a:avLst/>
          </a:prstGeom>
        </p:spPr>
      </p:pic>
      <p:pic>
        <p:nvPicPr>
          <p:cNvPr id="15" name="Graphic 14" descr="Landing with solid fill">
            <a:extLst>
              <a:ext uri="{FF2B5EF4-FFF2-40B4-BE49-F238E27FC236}">
                <a16:creationId xmlns:a16="http://schemas.microsoft.com/office/drawing/2014/main" id="{79D3AAC3-F44C-0843-01D0-4651A6E89848}"/>
              </a:ext>
            </a:extLst>
          </p:cNvPr>
          <p:cNvPicPr>
            <a:picLocks noChangeAspect="1"/>
          </p:cNvPicPr>
          <p:nvPr/>
        </p:nvPicPr>
        <p:blipFill rotWithShape="1">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b="35938"/>
          <a:stretch/>
        </p:blipFill>
        <p:spPr>
          <a:xfrm rot="19641647">
            <a:off x="1193556" y="1372840"/>
            <a:ext cx="7718179" cy="4944473"/>
          </a:xfrm>
          <a:prstGeom prst="rect">
            <a:avLst/>
          </a:prstGeom>
        </p:spPr>
      </p:pic>
      <p:pic>
        <p:nvPicPr>
          <p:cNvPr id="23" name="Graphic 22" descr="Cloud with solid fill">
            <a:extLst>
              <a:ext uri="{FF2B5EF4-FFF2-40B4-BE49-F238E27FC236}">
                <a16:creationId xmlns:a16="http://schemas.microsoft.com/office/drawing/2014/main" id="{A781A523-6C8E-36CF-441A-EFEA6C29901C}"/>
              </a:ext>
            </a:extLst>
          </p:cNvPr>
          <p:cNvPicPr>
            <a:picLocks noGrp="1" noRot="1" noChangeAspect="1" noMove="1" noResize="1" noEditPoints="1" noAdjustHandles="1" noChangeArrowheads="1" noChangeShapeType="1" noCrop="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444199" y="351785"/>
            <a:ext cx="2478282" cy="2621860"/>
          </a:xfrm>
          <a:prstGeom prst="rect">
            <a:avLst/>
          </a:prstGeom>
        </p:spPr>
      </p:pic>
      <p:pic>
        <p:nvPicPr>
          <p:cNvPr id="24" name="Graphic 23" descr="Cloud with solid fill">
            <a:extLst>
              <a:ext uri="{FF2B5EF4-FFF2-40B4-BE49-F238E27FC236}">
                <a16:creationId xmlns:a16="http://schemas.microsoft.com/office/drawing/2014/main" id="{FCC5E08C-F25F-C4D7-AE64-83FA73E2FB16}"/>
              </a:ext>
            </a:extLst>
          </p:cNvPr>
          <p:cNvPicPr>
            <a:picLocks noGrp="1" noRot="1" noChangeAspect="1" noMove="1" noResize="1" noEditPoints="1" noAdjustHandles="1" noChangeArrowheads="1" noChangeShapeType="1" noCrop="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000236" y="2265707"/>
            <a:ext cx="1748634" cy="1389954"/>
          </a:xfrm>
          <a:prstGeom prst="rect">
            <a:avLst/>
          </a:prstGeom>
        </p:spPr>
      </p:pic>
      <p:pic>
        <p:nvPicPr>
          <p:cNvPr id="26" name="Graphic 25" descr="Cloud with solid fill">
            <a:extLst>
              <a:ext uri="{FF2B5EF4-FFF2-40B4-BE49-F238E27FC236}">
                <a16:creationId xmlns:a16="http://schemas.microsoft.com/office/drawing/2014/main" id="{9A02E248-B731-336E-5B5A-D9390226B668}"/>
              </a:ext>
            </a:extLst>
          </p:cNvPr>
          <p:cNvPicPr>
            <a:picLocks noGrp="1" noRot="1" noChangeAspect="1" noMove="1" noResize="1" noEditPoints="1" noAdjustHandles="1" noChangeArrowheads="1" noChangeShapeType="1" noCrop="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159377" y="597768"/>
            <a:ext cx="1412960" cy="1166167"/>
          </a:xfrm>
          <a:prstGeom prst="rect">
            <a:avLst/>
          </a:prstGeom>
        </p:spPr>
      </p:pic>
      <p:sp>
        <p:nvSpPr>
          <p:cNvPr id="27" name="TextBox 26">
            <a:extLst>
              <a:ext uri="{FF2B5EF4-FFF2-40B4-BE49-F238E27FC236}">
                <a16:creationId xmlns:a16="http://schemas.microsoft.com/office/drawing/2014/main" id="{CCE98D55-2293-0D8D-7D76-001FF1F812F3}"/>
              </a:ext>
            </a:extLst>
          </p:cNvPr>
          <p:cNvSpPr txBox="1">
            <a:spLocks noGrp="1" noRot="1" noMove="1" noResize="1" noEditPoints="1" noAdjustHandles="1" noChangeArrowheads="1" noChangeShapeType="1"/>
          </p:cNvSpPr>
          <p:nvPr/>
        </p:nvSpPr>
        <p:spPr>
          <a:xfrm>
            <a:off x="945400" y="1516021"/>
            <a:ext cx="9760792" cy="830997"/>
          </a:xfrm>
          <a:prstGeom prst="rect">
            <a:avLst/>
          </a:prstGeom>
          <a:noFill/>
        </p:spPr>
        <p:txBody>
          <a:bodyPr wrap="square" rtlCol="0">
            <a:spAutoFit/>
          </a:bodyPr>
          <a:lstStyle/>
          <a:p>
            <a:r>
              <a:rPr lang="en-US" sz="4800" spc="100" dirty="0">
                <a:solidFill>
                  <a:schemeClr val="bg1"/>
                </a:solidFill>
                <a:latin typeface="Segoe UI Variable Text Light" pitchFamily="2" charset="0"/>
              </a:rPr>
              <a:t>Sentiment Analysis </a:t>
            </a:r>
            <a:r>
              <a:rPr lang="en-US" sz="4800" spc="100" dirty="0">
                <a:solidFill>
                  <a:srgbClr val="0078AE"/>
                </a:solidFill>
                <a:latin typeface="Segoe UI Variable Text Light" pitchFamily="2" charset="0"/>
              </a:rPr>
              <a:t>of Airline Tweets</a:t>
            </a:r>
          </a:p>
        </p:txBody>
      </p:sp>
      <p:pic>
        <p:nvPicPr>
          <p:cNvPr id="4" name="Picture 3">
            <a:extLst>
              <a:ext uri="{FF2B5EF4-FFF2-40B4-BE49-F238E27FC236}">
                <a16:creationId xmlns:a16="http://schemas.microsoft.com/office/drawing/2014/main" id="{1D88D0BB-10B4-099F-48F6-7529BBB086EF}"/>
              </a:ext>
            </a:extLst>
          </p:cNvPr>
          <p:cNvPicPr>
            <a:picLocks noGrp="1" noRot="1" noChangeAspect="1" noMove="1" noResize="1" noEditPoints="1" noAdjustHandles="1" noChangeArrowheads="1" noChangeShapeType="1" noCrop="1"/>
          </p:cNvPicPr>
          <p:nvPr/>
        </p:nvPicPr>
        <p:blipFill rotWithShape="1">
          <a:blip r:embed="rId11">
            <a:duotone>
              <a:schemeClr val="accent4">
                <a:shade val="45000"/>
                <a:satMod val="135000"/>
              </a:schemeClr>
              <a:prstClr val="white"/>
            </a:duotone>
          </a:blip>
          <a:srcRect l="10843" t="1599" r="1256" b="8575"/>
          <a:stretch/>
        </p:blipFill>
        <p:spPr>
          <a:xfrm rot="20198285">
            <a:off x="2088626" y="4785982"/>
            <a:ext cx="901136" cy="537286"/>
          </a:xfrm>
          <a:prstGeom prst="rect">
            <a:avLst/>
          </a:prstGeom>
        </p:spPr>
      </p:pic>
      <p:cxnSp>
        <p:nvCxnSpPr>
          <p:cNvPr id="29" name="Straight Connector 28">
            <a:extLst>
              <a:ext uri="{FF2B5EF4-FFF2-40B4-BE49-F238E27FC236}">
                <a16:creationId xmlns:a16="http://schemas.microsoft.com/office/drawing/2014/main" id="{5CC1B570-FB40-DBE9-0404-F8562D332212}"/>
              </a:ext>
            </a:extLst>
          </p:cNvPr>
          <p:cNvCxnSpPr>
            <a:cxnSpLocks noGrp="1" noRot="1" noMove="1" noResize="1" noEditPoints="1" noAdjustHandles="1" noChangeArrowheads="1" noChangeShapeType="1"/>
          </p:cNvCxnSpPr>
          <p:nvPr/>
        </p:nvCxnSpPr>
        <p:spPr>
          <a:xfrm>
            <a:off x="2396470" y="4726995"/>
            <a:ext cx="777126" cy="444824"/>
          </a:xfrm>
          <a:prstGeom prst="line">
            <a:avLst/>
          </a:prstGeom>
          <a:ln w="12700">
            <a:solidFill>
              <a:schemeClr val="bg1"/>
            </a:solidFill>
          </a:ln>
        </p:spPr>
        <p:style>
          <a:lnRef idx="2">
            <a:schemeClr val="accent1"/>
          </a:lnRef>
          <a:fillRef idx="0">
            <a:schemeClr val="accent1"/>
          </a:fillRef>
          <a:effectRef idx="1">
            <a:schemeClr val="accent1"/>
          </a:effectRef>
          <a:fontRef idx="minor">
            <a:schemeClr val="tx1"/>
          </a:fontRef>
        </p:style>
      </p:cxnSp>
      <p:cxnSp>
        <p:nvCxnSpPr>
          <p:cNvPr id="34" name="Straight Connector 33">
            <a:extLst>
              <a:ext uri="{FF2B5EF4-FFF2-40B4-BE49-F238E27FC236}">
                <a16:creationId xmlns:a16="http://schemas.microsoft.com/office/drawing/2014/main" id="{A7E5E076-330D-9CEE-C272-7034C74963B4}"/>
              </a:ext>
            </a:extLst>
          </p:cNvPr>
          <p:cNvCxnSpPr>
            <a:cxnSpLocks noGrp="1" noRot="1" noMove="1" noResize="1" noEditPoints="1" noAdjustHandles="1" noChangeArrowheads="1" noChangeShapeType="1"/>
          </p:cNvCxnSpPr>
          <p:nvPr/>
        </p:nvCxnSpPr>
        <p:spPr>
          <a:xfrm>
            <a:off x="2011831" y="4882811"/>
            <a:ext cx="527363" cy="607151"/>
          </a:xfrm>
          <a:prstGeom prst="line">
            <a:avLst/>
          </a:prstGeom>
          <a:ln w="19050">
            <a:solidFill>
              <a:schemeClr val="bg1"/>
            </a:solidFill>
          </a:ln>
        </p:spPr>
        <p:style>
          <a:lnRef idx="2">
            <a:schemeClr val="accent1"/>
          </a:lnRef>
          <a:fillRef idx="0">
            <a:schemeClr val="accent1"/>
          </a:fillRef>
          <a:effectRef idx="1">
            <a:schemeClr val="accent1"/>
          </a:effectRef>
          <a:fontRef idx="minor">
            <a:schemeClr val="tx1"/>
          </a:fontRef>
        </p:style>
      </p:cxnSp>
      <p:sp>
        <p:nvSpPr>
          <p:cNvPr id="39" name="TextBox 38">
            <a:extLst>
              <a:ext uri="{FF2B5EF4-FFF2-40B4-BE49-F238E27FC236}">
                <a16:creationId xmlns:a16="http://schemas.microsoft.com/office/drawing/2014/main" id="{1E2523F5-5AB9-E91D-6E6E-CD89D4A7127F}"/>
              </a:ext>
            </a:extLst>
          </p:cNvPr>
          <p:cNvSpPr txBox="1">
            <a:spLocks noGrp="1" noRot="1" noMove="1" noResize="1" noEditPoints="1" noAdjustHandles="1" noChangeArrowheads="1" noChangeShapeType="1"/>
          </p:cNvSpPr>
          <p:nvPr/>
        </p:nvSpPr>
        <p:spPr>
          <a:xfrm>
            <a:off x="4249709" y="6234290"/>
            <a:ext cx="4161484" cy="369332"/>
          </a:xfrm>
          <a:prstGeom prst="rect">
            <a:avLst/>
          </a:prstGeom>
          <a:noFill/>
        </p:spPr>
        <p:txBody>
          <a:bodyPr wrap="square">
            <a:spAutoFit/>
          </a:bodyPr>
          <a:lstStyle/>
          <a:p>
            <a:r>
              <a:rPr lang="en-US" spc="250" dirty="0">
                <a:solidFill>
                  <a:schemeClr val="bg1"/>
                </a:solidFill>
                <a:latin typeface="Segoe UI Variable Text Light" pitchFamily="2" charset="0"/>
              </a:rPr>
              <a:t>Presented by: </a:t>
            </a:r>
            <a:r>
              <a:rPr lang="en-US" spc="250" dirty="0">
                <a:solidFill>
                  <a:srgbClr val="0078AE"/>
                </a:solidFill>
                <a:latin typeface="Segoe UI Variable Text Light" pitchFamily="2" charset="0"/>
              </a:rPr>
              <a:t>Holly Figueroa</a:t>
            </a:r>
            <a:endParaRPr lang="en-US" spc="250" dirty="0"/>
          </a:p>
        </p:txBody>
      </p:sp>
      <p:pic>
        <p:nvPicPr>
          <p:cNvPr id="44" name="Picture 43">
            <a:extLst>
              <a:ext uri="{FF2B5EF4-FFF2-40B4-BE49-F238E27FC236}">
                <a16:creationId xmlns:a16="http://schemas.microsoft.com/office/drawing/2014/main" id="{028D36F4-3408-2BCB-80AE-BCB6D8CF0A9B}"/>
              </a:ext>
            </a:extLst>
          </p:cNvPr>
          <p:cNvPicPr>
            <a:picLocks noGrp="1" noRot="1" noChangeAspect="1" noMove="1" noResize="1" noEditPoints="1" noAdjustHandles="1" noChangeArrowheads="1" noChangeShapeType="1" noCrop="1"/>
          </p:cNvPicPr>
          <p:nvPr/>
        </p:nvPicPr>
        <p:blipFill>
          <a:blip r:embed="rId12"/>
          <a:stretch>
            <a:fillRect/>
          </a:stretch>
        </p:blipFill>
        <p:spPr>
          <a:xfrm>
            <a:off x="6096000" y="2430388"/>
            <a:ext cx="3140313" cy="2944599"/>
          </a:xfrm>
          <a:prstGeom prst="rect">
            <a:avLst/>
          </a:prstGeom>
        </p:spPr>
      </p:pic>
      <p:sp>
        <p:nvSpPr>
          <p:cNvPr id="49" name="Right Triangle 48">
            <a:extLst>
              <a:ext uri="{FF2B5EF4-FFF2-40B4-BE49-F238E27FC236}">
                <a16:creationId xmlns:a16="http://schemas.microsoft.com/office/drawing/2014/main" id="{AC991F50-3C77-FE96-70C8-B03CC0B0FE4E}"/>
              </a:ext>
            </a:extLst>
          </p:cNvPr>
          <p:cNvSpPr>
            <a:spLocks noGrp="1" noRot="1" noMove="1" noResize="1" noEditPoints="1" noAdjustHandles="1" noChangeArrowheads="1" noChangeShapeType="1"/>
          </p:cNvSpPr>
          <p:nvPr/>
        </p:nvSpPr>
        <p:spPr>
          <a:xfrm rot="176656">
            <a:off x="1552041" y="4453153"/>
            <a:ext cx="1375982" cy="1437332"/>
          </a:xfrm>
          <a:prstGeom prst="rtTriangle">
            <a:avLst/>
          </a:prstGeom>
          <a:solidFill>
            <a:srgbClr val="0078AE"/>
          </a:solidFill>
          <a:ln>
            <a:solidFill>
              <a:srgbClr val="0078A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rgbClr val="0078AE"/>
                </a:solidFill>
              </a:ln>
              <a:solidFill>
                <a:srgbClr val="0078AE"/>
              </a:solidFill>
            </a:endParaRPr>
          </a:p>
        </p:txBody>
      </p:sp>
      <p:pic>
        <p:nvPicPr>
          <p:cNvPr id="21" name="Graphic 20" descr="Cloud with solid fill">
            <a:extLst>
              <a:ext uri="{FF2B5EF4-FFF2-40B4-BE49-F238E27FC236}">
                <a16:creationId xmlns:a16="http://schemas.microsoft.com/office/drawing/2014/main" id="{73AEA251-CAAB-9744-5599-82FAB5C7A4D7}"/>
              </a:ext>
            </a:extLst>
          </p:cNvPr>
          <p:cNvPicPr>
            <a:picLocks noGrp="1" noRot="1" noChangeAspect="1" noMove="1" noResize="1" noEditPoints="1" noAdjustHandles="1" noChangeArrowheads="1" noChangeShapeType="1" noCrop="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20306" y="4649170"/>
            <a:ext cx="2313241" cy="1909201"/>
          </a:xfrm>
          <a:prstGeom prst="rect">
            <a:avLst/>
          </a:prstGeom>
        </p:spPr>
      </p:pic>
      <p:pic>
        <p:nvPicPr>
          <p:cNvPr id="25" name="Graphic 24" descr="Cloud with solid fill">
            <a:extLst>
              <a:ext uri="{FF2B5EF4-FFF2-40B4-BE49-F238E27FC236}">
                <a16:creationId xmlns:a16="http://schemas.microsoft.com/office/drawing/2014/main" id="{FDF46784-24B3-3E3B-FDF1-05AC4D512F0F}"/>
              </a:ext>
            </a:extLst>
          </p:cNvPr>
          <p:cNvPicPr>
            <a:picLocks noGrp="1" noRot="1" noChangeAspect="1" noMove="1" noResize="1" noEditPoints="1" noAdjustHandles="1" noChangeArrowheads="1" noChangeShapeType="1" noCrop="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612162" y="3034831"/>
            <a:ext cx="4437069" cy="3662074"/>
          </a:xfrm>
          <a:prstGeom prst="rect">
            <a:avLst/>
          </a:prstGeom>
        </p:spPr>
      </p:pic>
      <p:pic>
        <p:nvPicPr>
          <p:cNvPr id="102" name="Audio 101">
            <a:hlinkClick r:id="" action="ppaction://media"/>
            <a:extLst>
              <a:ext uri="{FF2B5EF4-FFF2-40B4-BE49-F238E27FC236}">
                <a16:creationId xmlns:a16="http://schemas.microsoft.com/office/drawing/2014/main" id="{E8898230-F631-B791-ED5B-6422D48AB760}"/>
              </a:ext>
            </a:extLst>
          </p:cNvPr>
          <p:cNvPicPr>
            <a:picLocks noChangeAspect="1"/>
          </p:cNvPicPr>
          <p:nvPr>
            <a:audioFile r:link="rId2"/>
            <p:extLst>
              <p:ext uri="{DAA4B4D4-6D71-4841-9C94-3DE7FCFB9230}">
                <p14:media xmlns:p14="http://schemas.microsoft.com/office/powerpoint/2010/main" r:embed="rId1"/>
              </p:ext>
            </p:extLst>
          </p:nvPr>
        </p:nvPicPr>
        <p:blipFill>
          <a:blip r:embed="rId13"/>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874995842"/>
      </p:ext>
    </p:extLst>
  </p:cSld>
  <p:clrMapOvr>
    <a:masterClrMapping/>
  </p:clrMapOvr>
  <mc:AlternateContent xmlns:mc="http://schemas.openxmlformats.org/markup-compatibility/2006">
    <mc:Choice xmlns:p14="http://schemas.microsoft.com/office/powerpoint/2010/main" Requires="p14">
      <p:transition spd="slow" p14:dur="2000" advTm="11773"/>
    </mc:Choice>
    <mc:Fallback>
      <p:transition spd="slow" advTm="1177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02BDDEEE-4E57-AFF5-8A73-DACCAC11ACCE}"/>
              </a:ext>
            </a:extLst>
          </p:cNvPr>
          <p:cNvSpPr/>
          <p:nvPr/>
        </p:nvSpPr>
        <p:spPr>
          <a:xfrm>
            <a:off x="7412477" y="4499043"/>
            <a:ext cx="3501957" cy="457200"/>
          </a:xfrm>
          <a:prstGeom prst="rect">
            <a:avLst/>
          </a:prstGeom>
          <a:solidFill>
            <a:srgbClr val="0078A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C0D1CD39-BC2B-C4BF-96A5-E6C679CB56FC}"/>
              </a:ext>
            </a:extLst>
          </p:cNvPr>
          <p:cNvSpPr>
            <a:spLocks noGrp="1" noRot="1" noMove="1" noResize="1" noEditPoints="1" noAdjustHandles="1" noChangeArrowheads="1" noChangeShapeType="1"/>
          </p:cNvSpPr>
          <p:nvPr/>
        </p:nvSpPr>
        <p:spPr>
          <a:xfrm>
            <a:off x="-4611" y="0"/>
            <a:ext cx="6100611" cy="6858000"/>
          </a:xfrm>
          <a:prstGeom prst="rect">
            <a:avLst/>
          </a:prstGeom>
          <a:solidFill>
            <a:srgbClr val="0078A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78AE"/>
              </a:solidFill>
            </a:endParaRPr>
          </a:p>
        </p:txBody>
      </p:sp>
      <p:sp>
        <p:nvSpPr>
          <p:cNvPr id="7" name="TextBox 6">
            <a:extLst>
              <a:ext uri="{FF2B5EF4-FFF2-40B4-BE49-F238E27FC236}">
                <a16:creationId xmlns:a16="http://schemas.microsoft.com/office/drawing/2014/main" id="{E0E5C097-29E4-C8EE-6755-1B772ADE2D9C}"/>
              </a:ext>
            </a:extLst>
          </p:cNvPr>
          <p:cNvSpPr txBox="1"/>
          <p:nvPr/>
        </p:nvSpPr>
        <p:spPr>
          <a:xfrm>
            <a:off x="2673752" y="413966"/>
            <a:ext cx="8843058" cy="646331"/>
          </a:xfrm>
          <a:prstGeom prst="rect">
            <a:avLst/>
          </a:prstGeom>
          <a:noFill/>
        </p:spPr>
        <p:txBody>
          <a:bodyPr wrap="square" rtlCol="0">
            <a:spAutoFit/>
          </a:bodyPr>
          <a:lstStyle/>
          <a:p>
            <a:r>
              <a:rPr lang="en-US" sz="3600" spc="100" dirty="0">
                <a:solidFill>
                  <a:schemeClr val="bg1"/>
                </a:solidFill>
                <a:latin typeface="Segoe UI Variable Text Light" pitchFamily="2" charset="0"/>
              </a:rPr>
              <a:t>Random Forests </a:t>
            </a:r>
            <a:r>
              <a:rPr lang="en-US" sz="3600" spc="100" dirty="0">
                <a:solidFill>
                  <a:srgbClr val="0078AE"/>
                </a:solidFill>
                <a:latin typeface="Segoe UI Variable Text Light" pitchFamily="2" charset="0"/>
              </a:rPr>
              <a:t>Classification</a:t>
            </a:r>
          </a:p>
        </p:txBody>
      </p:sp>
      <p:sp>
        <p:nvSpPr>
          <p:cNvPr id="2" name="TextBox 1">
            <a:extLst>
              <a:ext uri="{FF2B5EF4-FFF2-40B4-BE49-F238E27FC236}">
                <a16:creationId xmlns:a16="http://schemas.microsoft.com/office/drawing/2014/main" id="{3D10AC64-67A6-D425-15FC-A2A0AC3FF438}"/>
              </a:ext>
            </a:extLst>
          </p:cNvPr>
          <p:cNvSpPr txBox="1"/>
          <p:nvPr/>
        </p:nvSpPr>
        <p:spPr>
          <a:xfrm>
            <a:off x="375461" y="1474263"/>
            <a:ext cx="5388731" cy="3231654"/>
          </a:xfrm>
          <a:prstGeom prst="rect">
            <a:avLst/>
          </a:prstGeom>
          <a:noFill/>
        </p:spPr>
        <p:txBody>
          <a:bodyPr wrap="square" rtlCol="0">
            <a:spAutoFit/>
          </a:bodyPr>
          <a:lstStyle/>
          <a:p>
            <a:pPr algn="ctr">
              <a:lnSpc>
                <a:spcPct val="200000"/>
              </a:lnSpc>
            </a:pPr>
            <a:r>
              <a:rPr lang="en-US" sz="2200" spc="100" dirty="0">
                <a:solidFill>
                  <a:schemeClr val="bg1"/>
                </a:solidFill>
                <a:latin typeface="Segoe UI Semibold" panose="020B0702040204020203" pitchFamily="34" charset="0"/>
                <a:cs typeface="Segoe UI Semibold" panose="020B0702040204020203" pitchFamily="34" charset="0"/>
              </a:rPr>
              <a:t>Benefits</a:t>
            </a:r>
          </a:p>
          <a:p>
            <a:pPr marL="285750" indent="-285750">
              <a:lnSpc>
                <a:spcPct val="250000"/>
              </a:lnSpc>
              <a:buFont typeface="Arial" panose="020B0604020202020204" pitchFamily="34" charset="0"/>
              <a:buChar char="•"/>
            </a:pPr>
            <a:r>
              <a:rPr lang="en-US" sz="2000" spc="100" dirty="0">
                <a:solidFill>
                  <a:schemeClr val="bg1"/>
                </a:solidFill>
                <a:latin typeface="Segoe UI Semibold" panose="020B0702040204020203" pitchFamily="34" charset="0"/>
                <a:cs typeface="Segoe UI Semibold" panose="020B0702040204020203" pitchFamily="34" charset="0"/>
              </a:rPr>
              <a:t>Less prone to overfitting</a:t>
            </a:r>
          </a:p>
          <a:p>
            <a:pPr marL="285750" indent="-285750">
              <a:lnSpc>
                <a:spcPct val="250000"/>
              </a:lnSpc>
              <a:spcAft>
                <a:spcPts val="2400"/>
              </a:spcAft>
              <a:buFont typeface="Arial" panose="020B0604020202020204" pitchFamily="34" charset="0"/>
              <a:buChar char="•"/>
            </a:pPr>
            <a:r>
              <a:rPr lang="en-US" sz="2000" spc="100" dirty="0">
                <a:solidFill>
                  <a:schemeClr val="bg1"/>
                </a:solidFill>
                <a:latin typeface="Segoe UI Semibold" panose="020B0702040204020203" pitchFamily="34" charset="0"/>
                <a:cs typeface="Segoe UI Semibold" panose="020B0702040204020203" pitchFamily="34" charset="0"/>
              </a:rPr>
              <a:t>Less influenced by irrelevant features</a:t>
            </a:r>
          </a:p>
          <a:p>
            <a:pPr marL="285750" indent="-285750">
              <a:buFont typeface="Arial" panose="020B0604020202020204" pitchFamily="34" charset="0"/>
              <a:buChar char="•"/>
            </a:pPr>
            <a:r>
              <a:rPr lang="en-US" sz="2000" spc="100" dirty="0">
                <a:solidFill>
                  <a:schemeClr val="bg1"/>
                </a:solidFill>
                <a:latin typeface="Segoe UI Semibold" panose="020B0702040204020203" pitchFamily="34" charset="0"/>
                <a:cs typeface="Segoe UI Semibold" panose="020B0702040204020203" pitchFamily="34" charset="0"/>
              </a:rPr>
              <a:t>Ensemble method that decides based on combined results of multiple trees</a:t>
            </a:r>
          </a:p>
        </p:txBody>
      </p:sp>
      <p:pic>
        <p:nvPicPr>
          <p:cNvPr id="14" name="Picture 13">
            <a:extLst>
              <a:ext uri="{FF2B5EF4-FFF2-40B4-BE49-F238E27FC236}">
                <a16:creationId xmlns:a16="http://schemas.microsoft.com/office/drawing/2014/main" id="{223902BD-0D13-CF2E-AEB6-4E43D3059A54}"/>
              </a:ext>
            </a:extLst>
          </p:cNvPr>
          <p:cNvPicPr>
            <a:picLocks noChangeAspect="1"/>
          </p:cNvPicPr>
          <p:nvPr/>
        </p:nvPicPr>
        <p:blipFill>
          <a:blip r:embed="rId5"/>
          <a:stretch>
            <a:fillRect/>
          </a:stretch>
        </p:blipFill>
        <p:spPr>
          <a:xfrm>
            <a:off x="10111997" y="1879153"/>
            <a:ext cx="1498738" cy="1224622"/>
          </a:xfrm>
          <a:prstGeom prst="rect">
            <a:avLst/>
          </a:prstGeom>
        </p:spPr>
      </p:pic>
      <p:pic>
        <p:nvPicPr>
          <p:cNvPr id="17" name="Picture 16">
            <a:extLst>
              <a:ext uri="{FF2B5EF4-FFF2-40B4-BE49-F238E27FC236}">
                <a16:creationId xmlns:a16="http://schemas.microsoft.com/office/drawing/2014/main" id="{2712E065-8ACB-8D99-1CA9-5DA9F1CE6F42}"/>
              </a:ext>
            </a:extLst>
          </p:cNvPr>
          <p:cNvPicPr>
            <a:picLocks noChangeAspect="1"/>
          </p:cNvPicPr>
          <p:nvPr/>
        </p:nvPicPr>
        <p:blipFill>
          <a:blip r:embed="rId5">
            <a:duotone>
              <a:schemeClr val="accent5">
                <a:shade val="45000"/>
                <a:satMod val="135000"/>
              </a:schemeClr>
              <a:prstClr val="white"/>
            </a:duotone>
          </a:blip>
          <a:stretch>
            <a:fillRect/>
          </a:stretch>
        </p:blipFill>
        <p:spPr>
          <a:xfrm>
            <a:off x="6615157" y="1879153"/>
            <a:ext cx="1498738" cy="1224622"/>
          </a:xfrm>
          <a:prstGeom prst="rect">
            <a:avLst/>
          </a:prstGeom>
        </p:spPr>
      </p:pic>
      <p:pic>
        <p:nvPicPr>
          <p:cNvPr id="18" name="Picture 17">
            <a:extLst>
              <a:ext uri="{FF2B5EF4-FFF2-40B4-BE49-F238E27FC236}">
                <a16:creationId xmlns:a16="http://schemas.microsoft.com/office/drawing/2014/main" id="{812C2ACE-432D-8DED-A17D-DE79D4B372B8}"/>
              </a:ext>
            </a:extLst>
          </p:cNvPr>
          <p:cNvPicPr>
            <a:picLocks noChangeAspect="1"/>
          </p:cNvPicPr>
          <p:nvPr/>
        </p:nvPicPr>
        <p:blipFill>
          <a:blip r:embed="rId5">
            <a:duotone>
              <a:schemeClr val="accent2">
                <a:shade val="45000"/>
                <a:satMod val="135000"/>
              </a:schemeClr>
              <a:prstClr val="white"/>
            </a:duotone>
          </a:blip>
          <a:stretch>
            <a:fillRect/>
          </a:stretch>
        </p:blipFill>
        <p:spPr>
          <a:xfrm>
            <a:off x="8363577" y="1879153"/>
            <a:ext cx="1498738" cy="1224622"/>
          </a:xfrm>
          <a:prstGeom prst="rect">
            <a:avLst/>
          </a:prstGeom>
        </p:spPr>
      </p:pic>
      <p:pic>
        <p:nvPicPr>
          <p:cNvPr id="24" name="Picture 23">
            <a:extLst>
              <a:ext uri="{FF2B5EF4-FFF2-40B4-BE49-F238E27FC236}">
                <a16:creationId xmlns:a16="http://schemas.microsoft.com/office/drawing/2014/main" id="{F2868ED5-1104-B52A-7C48-C287E29B241D}"/>
              </a:ext>
            </a:extLst>
          </p:cNvPr>
          <p:cNvPicPr>
            <a:picLocks noChangeAspect="1"/>
          </p:cNvPicPr>
          <p:nvPr/>
        </p:nvPicPr>
        <p:blipFill rotWithShape="1">
          <a:blip r:embed="rId6"/>
          <a:srcRect t="34246" b="10910"/>
          <a:stretch/>
        </p:blipFill>
        <p:spPr>
          <a:xfrm>
            <a:off x="7237379" y="3587636"/>
            <a:ext cx="3898960" cy="910277"/>
          </a:xfrm>
          <a:prstGeom prst="rect">
            <a:avLst/>
          </a:prstGeom>
        </p:spPr>
      </p:pic>
      <p:sp>
        <p:nvSpPr>
          <p:cNvPr id="25" name="TextBox 24">
            <a:extLst>
              <a:ext uri="{FF2B5EF4-FFF2-40B4-BE49-F238E27FC236}">
                <a16:creationId xmlns:a16="http://schemas.microsoft.com/office/drawing/2014/main" id="{C6E85B8D-8E3E-A421-041A-78D653F72265}"/>
              </a:ext>
            </a:extLst>
          </p:cNvPr>
          <p:cNvSpPr txBox="1"/>
          <p:nvPr/>
        </p:nvSpPr>
        <p:spPr>
          <a:xfrm>
            <a:off x="6890773" y="3103775"/>
            <a:ext cx="1018614" cy="369332"/>
          </a:xfrm>
          <a:prstGeom prst="rect">
            <a:avLst/>
          </a:prstGeom>
          <a:noFill/>
        </p:spPr>
        <p:txBody>
          <a:bodyPr wrap="square" rtlCol="0">
            <a:spAutoFit/>
          </a:bodyPr>
          <a:lstStyle/>
          <a:p>
            <a:r>
              <a:rPr lang="en-US" dirty="0">
                <a:solidFill>
                  <a:srgbClr val="A75B9F"/>
                </a:solidFill>
              </a:rPr>
              <a:t>Positive</a:t>
            </a:r>
          </a:p>
        </p:txBody>
      </p:sp>
      <p:sp>
        <p:nvSpPr>
          <p:cNvPr id="26" name="TextBox 25">
            <a:extLst>
              <a:ext uri="{FF2B5EF4-FFF2-40B4-BE49-F238E27FC236}">
                <a16:creationId xmlns:a16="http://schemas.microsoft.com/office/drawing/2014/main" id="{FB35E497-8CB3-8388-5038-1E716FAA4264}"/>
              </a:ext>
            </a:extLst>
          </p:cNvPr>
          <p:cNvSpPr txBox="1"/>
          <p:nvPr/>
        </p:nvSpPr>
        <p:spPr>
          <a:xfrm>
            <a:off x="8632284" y="3103775"/>
            <a:ext cx="1018614" cy="369332"/>
          </a:xfrm>
          <a:prstGeom prst="rect">
            <a:avLst/>
          </a:prstGeom>
          <a:noFill/>
        </p:spPr>
        <p:txBody>
          <a:bodyPr wrap="square" rtlCol="0">
            <a:spAutoFit/>
          </a:bodyPr>
          <a:lstStyle/>
          <a:p>
            <a:r>
              <a:rPr lang="en-US" dirty="0">
                <a:solidFill>
                  <a:srgbClr val="D08259"/>
                </a:solidFill>
              </a:rPr>
              <a:t>Positive</a:t>
            </a:r>
          </a:p>
        </p:txBody>
      </p:sp>
      <p:sp>
        <p:nvSpPr>
          <p:cNvPr id="27" name="TextBox 26">
            <a:extLst>
              <a:ext uri="{FF2B5EF4-FFF2-40B4-BE49-F238E27FC236}">
                <a16:creationId xmlns:a16="http://schemas.microsoft.com/office/drawing/2014/main" id="{740DBCC5-20A0-C287-E093-9FE81EEA76F9}"/>
              </a:ext>
            </a:extLst>
          </p:cNvPr>
          <p:cNvSpPr txBox="1"/>
          <p:nvPr/>
        </p:nvSpPr>
        <p:spPr>
          <a:xfrm>
            <a:off x="10373795" y="3104905"/>
            <a:ext cx="1179715" cy="369332"/>
          </a:xfrm>
          <a:prstGeom prst="rect">
            <a:avLst/>
          </a:prstGeom>
          <a:noFill/>
        </p:spPr>
        <p:txBody>
          <a:bodyPr wrap="square" rtlCol="0">
            <a:spAutoFit/>
          </a:bodyPr>
          <a:lstStyle/>
          <a:p>
            <a:r>
              <a:rPr lang="en-US" dirty="0">
                <a:solidFill>
                  <a:srgbClr val="156082"/>
                </a:solidFill>
              </a:rPr>
              <a:t>Negative</a:t>
            </a:r>
          </a:p>
        </p:txBody>
      </p:sp>
      <p:sp>
        <p:nvSpPr>
          <p:cNvPr id="28" name="TextBox 27">
            <a:extLst>
              <a:ext uri="{FF2B5EF4-FFF2-40B4-BE49-F238E27FC236}">
                <a16:creationId xmlns:a16="http://schemas.microsoft.com/office/drawing/2014/main" id="{F7A96172-4349-57F7-0822-5F0A8C5F9DD2}"/>
              </a:ext>
            </a:extLst>
          </p:cNvPr>
          <p:cNvSpPr txBox="1"/>
          <p:nvPr/>
        </p:nvSpPr>
        <p:spPr>
          <a:xfrm>
            <a:off x="7526068" y="4494578"/>
            <a:ext cx="3173756" cy="461665"/>
          </a:xfrm>
          <a:prstGeom prst="rect">
            <a:avLst/>
          </a:prstGeom>
          <a:noFill/>
        </p:spPr>
        <p:txBody>
          <a:bodyPr wrap="square" rtlCol="0">
            <a:spAutoFit/>
          </a:bodyPr>
          <a:lstStyle/>
          <a:p>
            <a:r>
              <a:rPr lang="en-US" sz="2400" dirty="0">
                <a:solidFill>
                  <a:schemeClr val="bg1"/>
                </a:solidFill>
              </a:rPr>
              <a:t> </a:t>
            </a:r>
            <a:r>
              <a:rPr lang="en-US" sz="2400" dirty="0">
                <a:solidFill>
                  <a:srgbClr val="ABE5FF"/>
                </a:solidFill>
              </a:rPr>
              <a:t>Majority Vote: </a:t>
            </a:r>
            <a:r>
              <a:rPr lang="en-US" sz="2400" dirty="0">
                <a:solidFill>
                  <a:schemeClr val="bg1"/>
                </a:solidFill>
              </a:rPr>
              <a:t>Positive </a:t>
            </a:r>
          </a:p>
        </p:txBody>
      </p:sp>
      <p:pic>
        <p:nvPicPr>
          <p:cNvPr id="32" name="Audio 31">
            <a:hlinkClick r:id="" action="ppaction://media"/>
            <a:extLst>
              <a:ext uri="{FF2B5EF4-FFF2-40B4-BE49-F238E27FC236}">
                <a16:creationId xmlns:a16="http://schemas.microsoft.com/office/drawing/2014/main" id="{592BD3E2-BE68-EFF6-679D-CD9CDD4B1EA0}"/>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555427130"/>
      </p:ext>
    </p:extLst>
  </p:cSld>
  <p:clrMapOvr>
    <a:masterClrMapping/>
  </p:clrMapOvr>
  <mc:AlternateContent xmlns:mc="http://schemas.openxmlformats.org/markup-compatibility/2006">
    <mc:Choice xmlns:p14="http://schemas.microsoft.com/office/powerpoint/2010/main" Requires="p14">
      <p:transition spd="slow" p14:dur="2000" advTm="49224"/>
    </mc:Choice>
    <mc:Fallback>
      <p:transition spd="slow" advTm="492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0D1CD39-BC2B-C4BF-96A5-E6C679CB56FC}"/>
              </a:ext>
            </a:extLst>
          </p:cNvPr>
          <p:cNvSpPr>
            <a:spLocks noGrp="1" noRot="1" noMove="1" noResize="1" noEditPoints="1" noAdjustHandles="1" noChangeArrowheads="1" noChangeShapeType="1"/>
          </p:cNvSpPr>
          <p:nvPr/>
        </p:nvSpPr>
        <p:spPr>
          <a:xfrm>
            <a:off x="-4611" y="0"/>
            <a:ext cx="6100611" cy="6858000"/>
          </a:xfrm>
          <a:prstGeom prst="rect">
            <a:avLst/>
          </a:prstGeom>
          <a:solidFill>
            <a:srgbClr val="0078A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78AE"/>
              </a:solidFill>
            </a:endParaRPr>
          </a:p>
        </p:txBody>
      </p:sp>
      <p:sp>
        <p:nvSpPr>
          <p:cNvPr id="7" name="TextBox 6">
            <a:extLst>
              <a:ext uri="{FF2B5EF4-FFF2-40B4-BE49-F238E27FC236}">
                <a16:creationId xmlns:a16="http://schemas.microsoft.com/office/drawing/2014/main" id="{E0E5C097-29E4-C8EE-6755-1B772ADE2D9C}"/>
              </a:ext>
            </a:extLst>
          </p:cNvPr>
          <p:cNvSpPr txBox="1"/>
          <p:nvPr/>
        </p:nvSpPr>
        <p:spPr>
          <a:xfrm>
            <a:off x="4621876" y="413966"/>
            <a:ext cx="6165729" cy="646331"/>
          </a:xfrm>
          <a:prstGeom prst="rect">
            <a:avLst/>
          </a:prstGeom>
          <a:noFill/>
        </p:spPr>
        <p:txBody>
          <a:bodyPr wrap="square" rtlCol="0">
            <a:spAutoFit/>
          </a:bodyPr>
          <a:lstStyle/>
          <a:p>
            <a:r>
              <a:rPr lang="en-US" sz="3600" spc="100" dirty="0">
                <a:solidFill>
                  <a:schemeClr val="bg1"/>
                </a:solidFill>
                <a:latin typeface="Segoe UI Variable Text Light" pitchFamily="2" charset="0"/>
              </a:rPr>
              <a:t>Model </a:t>
            </a:r>
            <a:r>
              <a:rPr lang="en-US" sz="3600" spc="100" dirty="0">
                <a:solidFill>
                  <a:srgbClr val="0078AE"/>
                </a:solidFill>
                <a:latin typeface="Segoe UI Variable Text Light" pitchFamily="2" charset="0"/>
              </a:rPr>
              <a:t>Evaluation</a:t>
            </a:r>
          </a:p>
        </p:txBody>
      </p:sp>
      <p:sp>
        <p:nvSpPr>
          <p:cNvPr id="6" name="Rectangle 5">
            <a:extLst>
              <a:ext uri="{FF2B5EF4-FFF2-40B4-BE49-F238E27FC236}">
                <a16:creationId xmlns:a16="http://schemas.microsoft.com/office/drawing/2014/main" id="{F750EFF0-C134-876A-9324-5F019408DC77}"/>
              </a:ext>
            </a:extLst>
          </p:cNvPr>
          <p:cNvSpPr/>
          <p:nvPr/>
        </p:nvSpPr>
        <p:spPr>
          <a:xfrm>
            <a:off x="-4612" y="2656154"/>
            <a:ext cx="6096000" cy="2605988"/>
          </a:xfrm>
          <a:prstGeom prst="rect">
            <a:avLst/>
          </a:prstGeom>
          <a:solidFill>
            <a:srgbClr val="3292B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screenshot of a computer screen&#10;&#10;Description automatically generated">
            <a:extLst>
              <a:ext uri="{FF2B5EF4-FFF2-40B4-BE49-F238E27FC236}">
                <a16:creationId xmlns:a16="http://schemas.microsoft.com/office/drawing/2014/main" id="{3254ED0C-0F9D-992E-2778-ADAF954B5F40}"/>
              </a:ext>
            </a:extLst>
          </p:cNvPr>
          <p:cNvPicPr>
            <a:picLocks noChangeAspect="1"/>
          </p:cNvPicPr>
          <p:nvPr/>
        </p:nvPicPr>
        <p:blipFill rotWithShape="1">
          <a:blip r:embed="rId5">
            <a:duotone>
              <a:schemeClr val="accent4">
                <a:shade val="45000"/>
                <a:satMod val="135000"/>
              </a:schemeClr>
              <a:prstClr val="white"/>
            </a:duotone>
            <a:extLst>
              <a:ext uri="{BEBA8EAE-BF5A-486C-A8C5-ECC9F3942E4B}">
                <a14:imgProps xmlns:a14="http://schemas.microsoft.com/office/drawing/2010/main">
                  <a14:imgLayer r:embed="rId6">
                    <a14:imgEffect>
                      <a14:sharpenSoften amount="13000"/>
                    </a14:imgEffect>
                    <a14:imgEffect>
                      <a14:brightnessContrast bright="20000" contrast="-40000"/>
                    </a14:imgEffect>
                  </a14:imgLayer>
                </a14:imgProps>
              </a:ext>
            </a:extLst>
          </a:blip>
          <a:srcRect t="3305"/>
          <a:stretch/>
        </p:blipFill>
        <p:spPr>
          <a:xfrm>
            <a:off x="227838" y="2985332"/>
            <a:ext cx="5631099" cy="1947632"/>
          </a:xfrm>
          <a:prstGeom prst="rect">
            <a:avLst/>
          </a:prstGeom>
        </p:spPr>
      </p:pic>
      <p:pic>
        <p:nvPicPr>
          <p:cNvPr id="8" name="Picture 7">
            <a:extLst>
              <a:ext uri="{FF2B5EF4-FFF2-40B4-BE49-F238E27FC236}">
                <a16:creationId xmlns:a16="http://schemas.microsoft.com/office/drawing/2014/main" id="{EEB44D94-832C-5F32-B722-C1CCF6557AF6}"/>
              </a:ext>
            </a:extLst>
          </p:cNvPr>
          <p:cNvPicPr>
            <a:picLocks noChangeAspect="1"/>
          </p:cNvPicPr>
          <p:nvPr/>
        </p:nvPicPr>
        <p:blipFill>
          <a:blip r:embed="rId7"/>
          <a:stretch>
            <a:fillRect/>
          </a:stretch>
        </p:blipFill>
        <p:spPr>
          <a:xfrm>
            <a:off x="6481188" y="1670408"/>
            <a:ext cx="5273828" cy="4415298"/>
          </a:xfrm>
          <a:prstGeom prst="rect">
            <a:avLst/>
          </a:prstGeom>
        </p:spPr>
      </p:pic>
      <p:pic>
        <p:nvPicPr>
          <p:cNvPr id="11" name="Audio 10">
            <a:hlinkClick r:id="" action="ppaction://media"/>
            <a:extLst>
              <a:ext uri="{FF2B5EF4-FFF2-40B4-BE49-F238E27FC236}">
                <a16:creationId xmlns:a16="http://schemas.microsoft.com/office/drawing/2014/main" id="{70098C2D-0BCA-F39C-F39A-D86F7D2CF96E}"/>
              </a:ext>
            </a:extLst>
          </p:cNvPr>
          <p:cNvPicPr>
            <a:picLocks noChangeAspect="1"/>
          </p:cNvPicPr>
          <p:nvPr>
            <a:audioFile r:link="rId2"/>
            <p:extLst>
              <p:ext uri="{DAA4B4D4-6D71-4841-9C94-3DE7FCFB9230}">
                <p14:media xmlns:p14="http://schemas.microsoft.com/office/powerpoint/2010/main" r:embed="rId1"/>
              </p:ext>
            </p:extLst>
          </p:nvPr>
        </p:nvPicPr>
        <p:blipFill>
          <a:blip r:embed="rId8"/>
          <a:srcRect l="-161075" t="-161075" r="-161075" b="-161075"/>
          <a:stretch>
            <a:fillRect/>
          </a:stretch>
        </p:blipFill>
        <p:spPr>
          <a:xfrm>
            <a:off x="10052304" y="4718304"/>
            <a:ext cx="2057400" cy="2057400"/>
          </a:xfrm>
          <a:prstGeom prst="ellipse">
            <a:avLst/>
          </a:prstGeom>
        </p:spPr>
      </p:pic>
      <p:sp>
        <p:nvSpPr>
          <p:cNvPr id="14" name="TextBox 13">
            <a:extLst>
              <a:ext uri="{FF2B5EF4-FFF2-40B4-BE49-F238E27FC236}">
                <a16:creationId xmlns:a16="http://schemas.microsoft.com/office/drawing/2014/main" id="{7A0390DE-5045-AD62-2FFE-C6DB6EE787ED}"/>
              </a:ext>
            </a:extLst>
          </p:cNvPr>
          <p:cNvSpPr txBox="1"/>
          <p:nvPr/>
        </p:nvSpPr>
        <p:spPr>
          <a:xfrm>
            <a:off x="1889760" y="1389475"/>
            <a:ext cx="3063240" cy="958339"/>
          </a:xfrm>
          <a:prstGeom prst="rect">
            <a:avLst/>
          </a:prstGeom>
          <a:noFill/>
        </p:spPr>
        <p:txBody>
          <a:bodyPr wrap="square" rtlCol="0">
            <a:spAutoFit/>
          </a:bodyPr>
          <a:lstStyle/>
          <a:p>
            <a:pPr>
              <a:lnSpc>
                <a:spcPct val="150000"/>
              </a:lnSpc>
            </a:pPr>
            <a:r>
              <a:rPr lang="en-US" sz="2000" dirty="0">
                <a:solidFill>
                  <a:schemeClr val="bg1"/>
                </a:solidFill>
                <a:latin typeface="Segoe UI Semibold" panose="020B0702040204020203" pitchFamily="34" charset="0"/>
                <a:cs typeface="Segoe UI Semibold" panose="020B0702040204020203" pitchFamily="34" charset="0"/>
              </a:rPr>
              <a:t>Model Accuracy 99%</a:t>
            </a:r>
          </a:p>
          <a:p>
            <a:pPr>
              <a:lnSpc>
                <a:spcPct val="150000"/>
              </a:lnSpc>
            </a:pPr>
            <a:r>
              <a:rPr lang="en-US" sz="2000" dirty="0">
                <a:solidFill>
                  <a:schemeClr val="bg1"/>
                </a:solidFill>
                <a:latin typeface="Segoe UI Semibold" panose="020B0702040204020203" pitchFamily="34" charset="0"/>
                <a:cs typeface="Segoe UI Semibold" panose="020B0702040204020203" pitchFamily="34" charset="0"/>
              </a:rPr>
              <a:t>Test Accuracy 91%</a:t>
            </a:r>
          </a:p>
        </p:txBody>
      </p:sp>
    </p:spTree>
    <p:extLst>
      <p:ext uri="{BB962C8B-B14F-4D97-AF65-F5344CB8AC3E}">
        <p14:creationId xmlns:p14="http://schemas.microsoft.com/office/powerpoint/2010/main" val="1193169155"/>
      </p:ext>
    </p:extLst>
  </p:cSld>
  <p:clrMapOvr>
    <a:masterClrMapping/>
  </p:clrMapOvr>
  <mc:AlternateContent xmlns:mc="http://schemas.openxmlformats.org/markup-compatibility/2006">
    <mc:Choice xmlns:p14="http://schemas.microsoft.com/office/powerpoint/2010/main" Requires="p14">
      <p:transition spd="slow" p14:dur="2000" advTm="38120"/>
    </mc:Choice>
    <mc:Fallback>
      <p:transition spd="slow" advTm="381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0D1CD39-BC2B-C4BF-96A5-E6C679CB56FC}"/>
              </a:ext>
            </a:extLst>
          </p:cNvPr>
          <p:cNvSpPr>
            <a:spLocks noGrp="1" noRot="1" noMove="1" noResize="1" noEditPoints="1" noAdjustHandles="1" noChangeArrowheads="1" noChangeShapeType="1"/>
          </p:cNvSpPr>
          <p:nvPr/>
        </p:nvSpPr>
        <p:spPr>
          <a:xfrm>
            <a:off x="-4611" y="0"/>
            <a:ext cx="6100611" cy="6858000"/>
          </a:xfrm>
          <a:prstGeom prst="rect">
            <a:avLst/>
          </a:prstGeom>
          <a:solidFill>
            <a:srgbClr val="0078A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78AE"/>
              </a:solidFill>
            </a:endParaRPr>
          </a:p>
        </p:txBody>
      </p:sp>
      <p:sp>
        <p:nvSpPr>
          <p:cNvPr id="7" name="TextBox 6">
            <a:extLst>
              <a:ext uri="{FF2B5EF4-FFF2-40B4-BE49-F238E27FC236}">
                <a16:creationId xmlns:a16="http://schemas.microsoft.com/office/drawing/2014/main" id="{E0E5C097-29E4-C8EE-6755-1B772ADE2D9C}"/>
              </a:ext>
            </a:extLst>
          </p:cNvPr>
          <p:cNvSpPr txBox="1"/>
          <p:nvPr/>
        </p:nvSpPr>
        <p:spPr>
          <a:xfrm>
            <a:off x="4267200" y="413966"/>
            <a:ext cx="6520404" cy="646331"/>
          </a:xfrm>
          <a:prstGeom prst="rect">
            <a:avLst/>
          </a:prstGeom>
          <a:noFill/>
        </p:spPr>
        <p:txBody>
          <a:bodyPr wrap="square" rtlCol="0">
            <a:spAutoFit/>
          </a:bodyPr>
          <a:lstStyle/>
          <a:p>
            <a:r>
              <a:rPr lang="en-US" sz="3600" spc="100" dirty="0">
                <a:solidFill>
                  <a:schemeClr val="bg1"/>
                </a:solidFill>
                <a:latin typeface="Segoe UI Variable Text Light" pitchFamily="2" charset="0"/>
              </a:rPr>
              <a:t>Analysis </a:t>
            </a:r>
            <a:r>
              <a:rPr lang="en-US" sz="3600" spc="100" dirty="0">
                <a:solidFill>
                  <a:srgbClr val="0078AE"/>
                </a:solidFill>
                <a:latin typeface="Segoe UI Variable Text Light" pitchFamily="2" charset="0"/>
              </a:rPr>
              <a:t>Questions</a:t>
            </a:r>
          </a:p>
        </p:txBody>
      </p:sp>
      <p:sp>
        <p:nvSpPr>
          <p:cNvPr id="12" name="TextBox 11">
            <a:extLst>
              <a:ext uri="{FF2B5EF4-FFF2-40B4-BE49-F238E27FC236}">
                <a16:creationId xmlns:a16="http://schemas.microsoft.com/office/drawing/2014/main" id="{1E496519-ECFB-E121-2419-648A26A2F684}"/>
              </a:ext>
            </a:extLst>
          </p:cNvPr>
          <p:cNvSpPr txBox="1"/>
          <p:nvPr/>
        </p:nvSpPr>
        <p:spPr>
          <a:xfrm>
            <a:off x="367077" y="1742748"/>
            <a:ext cx="5357233" cy="3816429"/>
          </a:xfrm>
          <a:prstGeom prst="rect">
            <a:avLst/>
          </a:prstGeom>
          <a:noFill/>
        </p:spPr>
        <p:txBody>
          <a:bodyPr wrap="square" rtlCol="0">
            <a:spAutoFit/>
          </a:bodyPr>
          <a:lstStyle/>
          <a:p>
            <a:pPr marL="285750" indent="-285750">
              <a:buFont typeface="Arial" panose="020B0604020202020204" pitchFamily="34" charset="0"/>
              <a:buChar char="•"/>
            </a:pPr>
            <a:r>
              <a:rPr lang="en-US" sz="2200" spc="100" dirty="0">
                <a:solidFill>
                  <a:schemeClr val="bg1"/>
                </a:solidFill>
                <a:latin typeface="Segoe UI Semibold" panose="020B0702040204020203" pitchFamily="34" charset="0"/>
                <a:cs typeface="Segoe UI Semibold" panose="020B0702040204020203" pitchFamily="34" charset="0"/>
              </a:rPr>
              <a:t>Can a model predict customer sentiment accurately?</a:t>
            </a:r>
          </a:p>
          <a:p>
            <a:endParaRPr lang="en-US" sz="2200" spc="100" dirty="0">
              <a:solidFill>
                <a:schemeClr val="bg1"/>
              </a:solidFill>
              <a:latin typeface="Segoe UI Semibold" panose="020B0702040204020203" pitchFamily="34" charset="0"/>
              <a:cs typeface="Segoe UI Semibold" panose="020B0702040204020203" pitchFamily="34" charset="0"/>
            </a:endParaRPr>
          </a:p>
          <a:p>
            <a:pPr marL="285750" indent="-285750">
              <a:buFont typeface="Arial" panose="020B0604020202020204" pitchFamily="34" charset="0"/>
              <a:buChar char="•"/>
            </a:pPr>
            <a:r>
              <a:rPr lang="en-US" sz="2200" spc="100" dirty="0">
                <a:solidFill>
                  <a:schemeClr val="bg1"/>
                </a:solidFill>
                <a:latin typeface="Segoe UI Semibold" panose="020B0702040204020203" pitchFamily="34" charset="0"/>
                <a:cs typeface="Segoe UI Semibold" panose="020B0702040204020203" pitchFamily="34" charset="0"/>
              </a:rPr>
              <a:t>What do customers complain about most?</a:t>
            </a:r>
          </a:p>
          <a:p>
            <a:endParaRPr lang="en-US" sz="2200" spc="100" dirty="0">
              <a:solidFill>
                <a:schemeClr val="bg1"/>
              </a:solidFill>
              <a:latin typeface="Segoe UI Semibold" panose="020B0702040204020203" pitchFamily="34" charset="0"/>
              <a:cs typeface="Segoe UI Semibold" panose="020B0702040204020203" pitchFamily="34" charset="0"/>
            </a:endParaRPr>
          </a:p>
          <a:p>
            <a:pPr marL="285750" indent="-285750">
              <a:buFont typeface="Arial" panose="020B0604020202020204" pitchFamily="34" charset="0"/>
              <a:buChar char="•"/>
            </a:pPr>
            <a:r>
              <a:rPr lang="en-US" sz="2200" spc="100" dirty="0">
                <a:solidFill>
                  <a:schemeClr val="bg1"/>
                </a:solidFill>
                <a:latin typeface="Segoe UI Semibold" panose="020B0702040204020203" pitchFamily="34" charset="0"/>
                <a:cs typeface="Segoe UI Semibold" panose="020B0702040204020203" pitchFamily="34" charset="0"/>
              </a:rPr>
              <a:t>What airline gets the most positive sentiment?</a:t>
            </a:r>
          </a:p>
          <a:p>
            <a:endParaRPr lang="en-US" sz="2200" spc="100" dirty="0">
              <a:solidFill>
                <a:schemeClr val="bg1"/>
              </a:solidFill>
              <a:latin typeface="Segoe UI Semibold" panose="020B0702040204020203" pitchFamily="34" charset="0"/>
              <a:cs typeface="Segoe UI Semibold" panose="020B0702040204020203" pitchFamily="34" charset="0"/>
            </a:endParaRPr>
          </a:p>
          <a:p>
            <a:pPr marL="285750" indent="-285750">
              <a:buFont typeface="Arial" panose="020B0604020202020204" pitchFamily="34" charset="0"/>
              <a:buChar char="•"/>
            </a:pPr>
            <a:r>
              <a:rPr lang="en-US" sz="2200" spc="100" dirty="0">
                <a:solidFill>
                  <a:schemeClr val="bg1"/>
                </a:solidFill>
                <a:latin typeface="Segoe UI Semibold" panose="020B0702040204020203" pitchFamily="34" charset="0"/>
                <a:cs typeface="Segoe UI Semibold" panose="020B0702040204020203" pitchFamily="34" charset="0"/>
              </a:rPr>
              <a:t>What airline gets the most negative sentiment?</a:t>
            </a:r>
          </a:p>
        </p:txBody>
      </p:sp>
      <p:pic>
        <p:nvPicPr>
          <p:cNvPr id="13" name="Picture 12">
            <a:extLst>
              <a:ext uri="{FF2B5EF4-FFF2-40B4-BE49-F238E27FC236}">
                <a16:creationId xmlns:a16="http://schemas.microsoft.com/office/drawing/2014/main" id="{E7DBB50F-DBEE-1387-D60E-51FF0D23BDAF}"/>
              </a:ext>
            </a:extLst>
          </p:cNvPr>
          <p:cNvPicPr>
            <a:picLocks noChangeAspect="1"/>
          </p:cNvPicPr>
          <p:nvPr/>
        </p:nvPicPr>
        <p:blipFill>
          <a:blip r:embed="rId5"/>
          <a:stretch>
            <a:fillRect/>
          </a:stretch>
        </p:blipFill>
        <p:spPr>
          <a:xfrm>
            <a:off x="6241849" y="1668918"/>
            <a:ext cx="5950151" cy="3964087"/>
          </a:xfrm>
          <a:prstGeom prst="rect">
            <a:avLst/>
          </a:prstGeom>
        </p:spPr>
      </p:pic>
      <p:sp>
        <p:nvSpPr>
          <p:cNvPr id="14" name="TextBox 13">
            <a:extLst>
              <a:ext uri="{FF2B5EF4-FFF2-40B4-BE49-F238E27FC236}">
                <a16:creationId xmlns:a16="http://schemas.microsoft.com/office/drawing/2014/main" id="{E0CA0892-4388-36E1-D6F0-D613103DE424}"/>
              </a:ext>
            </a:extLst>
          </p:cNvPr>
          <p:cNvSpPr txBox="1"/>
          <p:nvPr/>
        </p:nvSpPr>
        <p:spPr>
          <a:xfrm>
            <a:off x="10885118" y="6346042"/>
            <a:ext cx="1379690" cy="215444"/>
          </a:xfrm>
          <a:prstGeom prst="rect">
            <a:avLst/>
          </a:prstGeom>
          <a:noFill/>
        </p:spPr>
        <p:txBody>
          <a:bodyPr wrap="square" rtlCol="0">
            <a:spAutoFit/>
          </a:bodyPr>
          <a:lstStyle/>
          <a:p>
            <a:r>
              <a:rPr lang="en-US" sz="800" dirty="0"/>
              <a:t>Designed by </a:t>
            </a:r>
            <a:r>
              <a:rPr lang="en-US" sz="800" dirty="0" err="1">
                <a:hlinkClick r:id="rId6"/>
              </a:rPr>
              <a:t>FreePik</a:t>
            </a:r>
            <a:endParaRPr lang="en-US" sz="800" dirty="0"/>
          </a:p>
        </p:txBody>
      </p:sp>
      <p:pic>
        <p:nvPicPr>
          <p:cNvPr id="57" name="Audio 56">
            <a:hlinkClick r:id="" action="ppaction://media"/>
            <a:extLst>
              <a:ext uri="{FF2B5EF4-FFF2-40B4-BE49-F238E27FC236}">
                <a16:creationId xmlns:a16="http://schemas.microsoft.com/office/drawing/2014/main" id="{E61C71AE-18CE-56B0-EEAB-0638984D641B}"/>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4075159458"/>
      </p:ext>
    </p:extLst>
  </p:cSld>
  <p:clrMapOvr>
    <a:masterClrMapping/>
  </p:clrMapOvr>
  <mc:AlternateContent xmlns:mc="http://schemas.openxmlformats.org/markup-compatibility/2006">
    <mc:Choice xmlns:p14="http://schemas.microsoft.com/office/powerpoint/2010/main" Requires="p14">
      <p:transition spd="slow" p14:dur="2000" advTm="31708"/>
    </mc:Choice>
    <mc:Fallback>
      <p:transition spd="slow" advTm="3170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7"/>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0D1CD39-BC2B-C4BF-96A5-E6C679CB56FC}"/>
              </a:ext>
            </a:extLst>
          </p:cNvPr>
          <p:cNvSpPr>
            <a:spLocks noGrp="1" noRot="1" noMove="1" noResize="1" noEditPoints="1" noAdjustHandles="1" noChangeArrowheads="1" noChangeShapeType="1"/>
          </p:cNvSpPr>
          <p:nvPr/>
        </p:nvSpPr>
        <p:spPr>
          <a:xfrm>
            <a:off x="-4611" y="0"/>
            <a:ext cx="6100611" cy="6858000"/>
          </a:xfrm>
          <a:prstGeom prst="rect">
            <a:avLst/>
          </a:prstGeom>
          <a:solidFill>
            <a:srgbClr val="0078A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78AE"/>
              </a:solidFill>
            </a:endParaRPr>
          </a:p>
        </p:txBody>
      </p:sp>
      <p:sp>
        <p:nvSpPr>
          <p:cNvPr id="7" name="TextBox 6">
            <a:extLst>
              <a:ext uri="{FF2B5EF4-FFF2-40B4-BE49-F238E27FC236}">
                <a16:creationId xmlns:a16="http://schemas.microsoft.com/office/drawing/2014/main" id="{E0E5C097-29E4-C8EE-6755-1B772ADE2D9C}"/>
              </a:ext>
            </a:extLst>
          </p:cNvPr>
          <p:cNvSpPr txBox="1"/>
          <p:nvPr/>
        </p:nvSpPr>
        <p:spPr>
          <a:xfrm>
            <a:off x="3738622" y="413966"/>
            <a:ext cx="8085077" cy="646331"/>
          </a:xfrm>
          <a:prstGeom prst="rect">
            <a:avLst/>
          </a:prstGeom>
          <a:noFill/>
        </p:spPr>
        <p:txBody>
          <a:bodyPr wrap="square" rtlCol="0">
            <a:spAutoFit/>
          </a:bodyPr>
          <a:lstStyle/>
          <a:p>
            <a:r>
              <a:rPr lang="en-US" sz="3600" spc="100" dirty="0">
                <a:solidFill>
                  <a:schemeClr val="bg1"/>
                </a:solidFill>
                <a:latin typeface="Segoe UI Variable Text Light" pitchFamily="2" charset="0"/>
              </a:rPr>
              <a:t>Benefits</a:t>
            </a:r>
            <a:r>
              <a:rPr lang="en-US" sz="3600" spc="100" dirty="0">
                <a:solidFill>
                  <a:srgbClr val="0078AE"/>
                </a:solidFill>
                <a:latin typeface="Segoe UI Variable Text Light" pitchFamily="2" charset="0"/>
              </a:rPr>
              <a:t> </a:t>
            </a:r>
            <a:r>
              <a:rPr lang="en-US" sz="3600" spc="100" dirty="0">
                <a:solidFill>
                  <a:schemeClr val="bg1"/>
                </a:solidFill>
                <a:latin typeface="Segoe UI Variable Text Light" pitchFamily="2" charset="0"/>
              </a:rPr>
              <a:t>of </a:t>
            </a:r>
            <a:r>
              <a:rPr lang="en-US" sz="3600" spc="100" dirty="0">
                <a:solidFill>
                  <a:srgbClr val="0078AE"/>
                </a:solidFill>
                <a:latin typeface="Segoe UI Variable Text Light" pitchFamily="2" charset="0"/>
              </a:rPr>
              <a:t>Tweet Analysis</a:t>
            </a:r>
          </a:p>
        </p:txBody>
      </p:sp>
      <p:sp>
        <p:nvSpPr>
          <p:cNvPr id="9" name="TextBox 8">
            <a:extLst>
              <a:ext uri="{FF2B5EF4-FFF2-40B4-BE49-F238E27FC236}">
                <a16:creationId xmlns:a16="http://schemas.microsoft.com/office/drawing/2014/main" id="{D2F41ED7-072E-5715-790D-74284C402EC4}"/>
              </a:ext>
            </a:extLst>
          </p:cNvPr>
          <p:cNvSpPr txBox="1"/>
          <p:nvPr/>
        </p:nvSpPr>
        <p:spPr>
          <a:xfrm>
            <a:off x="6289466" y="1446534"/>
            <a:ext cx="5608018" cy="3964932"/>
          </a:xfrm>
          <a:prstGeom prst="rect">
            <a:avLst/>
          </a:prstGeom>
          <a:noFill/>
        </p:spPr>
        <p:txBody>
          <a:bodyPr wrap="square" rtlCol="0">
            <a:spAutoFit/>
          </a:bodyPr>
          <a:lstStyle/>
          <a:p>
            <a:pPr marL="285750" indent="-285750">
              <a:lnSpc>
                <a:spcPct val="300000"/>
              </a:lnSpc>
              <a:buFont typeface="Arial" panose="020B0604020202020204" pitchFamily="34" charset="0"/>
              <a:buChar char="•"/>
            </a:pPr>
            <a:r>
              <a:rPr lang="en-US" sz="2200" spc="100" dirty="0">
                <a:solidFill>
                  <a:srgbClr val="0078AE"/>
                </a:solidFill>
                <a:latin typeface="Segoe UI Semibold" panose="020B0702040204020203" pitchFamily="34" charset="0"/>
                <a:cs typeface="Segoe UI Semibold" panose="020B0702040204020203" pitchFamily="34" charset="0"/>
              </a:rPr>
              <a:t>Cost /labor effective</a:t>
            </a:r>
          </a:p>
          <a:p>
            <a:pPr marL="285750" indent="-285750">
              <a:lnSpc>
                <a:spcPct val="300000"/>
              </a:lnSpc>
              <a:buFont typeface="Arial" panose="020B0604020202020204" pitchFamily="34" charset="0"/>
              <a:buChar char="•"/>
            </a:pPr>
            <a:r>
              <a:rPr lang="en-US" sz="2200" spc="100" dirty="0">
                <a:solidFill>
                  <a:srgbClr val="0078AE"/>
                </a:solidFill>
                <a:latin typeface="Segoe UI Semibold" panose="020B0702040204020203" pitchFamily="34" charset="0"/>
                <a:cs typeface="Segoe UI Semibold" panose="020B0702040204020203" pitchFamily="34" charset="0"/>
              </a:rPr>
              <a:t>Potential for large sample</a:t>
            </a:r>
          </a:p>
          <a:p>
            <a:pPr marL="285750" indent="-285750">
              <a:lnSpc>
                <a:spcPct val="300000"/>
              </a:lnSpc>
              <a:buFont typeface="Arial" panose="020B0604020202020204" pitchFamily="34" charset="0"/>
              <a:buChar char="•"/>
            </a:pPr>
            <a:r>
              <a:rPr lang="en-US" sz="2200" spc="100" dirty="0">
                <a:solidFill>
                  <a:srgbClr val="0078AE"/>
                </a:solidFill>
                <a:latin typeface="Segoe UI Semibold" panose="020B0702040204020203" pitchFamily="34" charset="0"/>
                <a:cs typeface="Segoe UI Semibold" panose="020B0702040204020203" pitchFamily="34" charset="0"/>
              </a:rPr>
              <a:t>Potential for day-today monitoring</a:t>
            </a:r>
          </a:p>
          <a:p>
            <a:pPr marL="285750" indent="-285750">
              <a:lnSpc>
                <a:spcPct val="300000"/>
              </a:lnSpc>
              <a:buFont typeface="Arial" panose="020B0604020202020204" pitchFamily="34" charset="0"/>
              <a:buChar char="•"/>
            </a:pPr>
            <a:r>
              <a:rPr lang="en-US" sz="2200" spc="100" dirty="0">
                <a:solidFill>
                  <a:srgbClr val="0078AE"/>
                </a:solidFill>
                <a:latin typeface="Segoe UI Semibold" panose="020B0702040204020203" pitchFamily="34" charset="0"/>
                <a:cs typeface="Segoe UI Semibold" panose="020B0702040204020203" pitchFamily="34" charset="0"/>
              </a:rPr>
              <a:t>Competitor research</a:t>
            </a:r>
          </a:p>
        </p:txBody>
      </p:sp>
      <p:pic>
        <p:nvPicPr>
          <p:cNvPr id="11" name="Graphic 10" descr="Group of people with solid fill">
            <a:extLst>
              <a:ext uri="{FF2B5EF4-FFF2-40B4-BE49-F238E27FC236}">
                <a16:creationId xmlns:a16="http://schemas.microsoft.com/office/drawing/2014/main" id="{81824761-C666-4C47-D3DC-BFBE8338F5E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566604" y="1671823"/>
            <a:ext cx="1828800" cy="1828800"/>
          </a:xfrm>
          <a:prstGeom prst="rect">
            <a:avLst/>
          </a:prstGeom>
        </p:spPr>
      </p:pic>
      <p:pic>
        <p:nvPicPr>
          <p:cNvPr id="15" name="Graphic 14" descr="Daily calendar with solid fill">
            <a:extLst>
              <a:ext uri="{FF2B5EF4-FFF2-40B4-BE49-F238E27FC236}">
                <a16:creationId xmlns:a16="http://schemas.microsoft.com/office/drawing/2014/main" id="{CF4F92B5-0FB6-8F91-6D6A-FA7AE4CE9CB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42708" y="3717556"/>
            <a:ext cx="2123300" cy="2123300"/>
          </a:xfrm>
          <a:prstGeom prst="rect">
            <a:avLst/>
          </a:prstGeom>
        </p:spPr>
      </p:pic>
      <p:grpSp>
        <p:nvGrpSpPr>
          <p:cNvPr id="23" name="Group 22">
            <a:extLst>
              <a:ext uri="{FF2B5EF4-FFF2-40B4-BE49-F238E27FC236}">
                <a16:creationId xmlns:a16="http://schemas.microsoft.com/office/drawing/2014/main" id="{8F691C9C-69E3-FF80-DF38-667021DB6FB6}"/>
              </a:ext>
            </a:extLst>
          </p:cNvPr>
          <p:cNvGrpSpPr/>
          <p:nvPr/>
        </p:nvGrpSpPr>
        <p:grpSpPr>
          <a:xfrm>
            <a:off x="443416" y="1671823"/>
            <a:ext cx="2422592" cy="1617653"/>
            <a:chOff x="546897" y="1655573"/>
            <a:chExt cx="2568860" cy="1695065"/>
          </a:xfrm>
        </p:grpSpPr>
        <p:pic>
          <p:nvPicPr>
            <p:cNvPr id="13" name="Graphic 12" descr="Labor with solid fill">
              <a:extLst>
                <a:ext uri="{FF2B5EF4-FFF2-40B4-BE49-F238E27FC236}">
                  <a16:creationId xmlns:a16="http://schemas.microsoft.com/office/drawing/2014/main" id="{D0EC788A-0142-B858-68A1-3EDED878C012}"/>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420692" y="1655573"/>
              <a:ext cx="1695065" cy="1695065"/>
            </a:xfrm>
            <a:prstGeom prst="rect">
              <a:avLst/>
            </a:prstGeom>
          </p:spPr>
        </p:pic>
        <p:grpSp>
          <p:nvGrpSpPr>
            <p:cNvPr id="22" name="Group 21">
              <a:extLst>
                <a:ext uri="{FF2B5EF4-FFF2-40B4-BE49-F238E27FC236}">
                  <a16:creationId xmlns:a16="http://schemas.microsoft.com/office/drawing/2014/main" id="{3334BDAA-0191-8C08-D727-F0FB5BB17C80}"/>
                </a:ext>
              </a:extLst>
            </p:cNvPr>
            <p:cNvGrpSpPr/>
            <p:nvPr/>
          </p:nvGrpSpPr>
          <p:grpSpPr>
            <a:xfrm>
              <a:off x="546897" y="1869289"/>
              <a:ext cx="1314788" cy="646331"/>
              <a:chOff x="291438" y="1929421"/>
              <a:chExt cx="1798018" cy="914400"/>
            </a:xfrm>
          </p:grpSpPr>
          <p:pic>
            <p:nvPicPr>
              <p:cNvPr id="19" name="Graphic 18" descr="Dollar outline">
                <a:extLst>
                  <a:ext uri="{FF2B5EF4-FFF2-40B4-BE49-F238E27FC236}">
                    <a16:creationId xmlns:a16="http://schemas.microsoft.com/office/drawing/2014/main" id="{036C58DB-3F10-817F-81E7-062D4420CC05}"/>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33247" y="1929421"/>
                <a:ext cx="914400" cy="914400"/>
              </a:xfrm>
              <a:prstGeom prst="rect">
                <a:avLst/>
              </a:prstGeom>
            </p:spPr>
          </p:pic>
          <p:pic>
            <p:nvPicPr>
              <p:cNvPr id="20" name="Graphic 19" descr="Dollar outline">
                <a:extLst>
                  <a:ext uri="{FF2B5EF4-FFF2-40B4-BE49-F238E27FC236}">
                    <a16:creationId xmlns:a16="http://schemas.microsoft.com/office/drawing/2014/main" id="{51DA7BEF-7418-EF54-E342-DD34B26C5620}"/>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175056" y="1929421"/>
                <a:ext cx="914400" cy="914400"/>
              </a:xfrm>
              <a:prstGeom prst="rect">
                <a:avLst/>
              </a:prstGeom>
            </p:spPr>
          </p:pic>
          <p:pic>
            <p:nvPicPr>
              <p:cNvPr id="21" name="Graphic 20" descr="Dollar outline">
                <a:extLst>
                  <a:ext uri="{FF2B5EF4-FFF2-40B4-BE49-F238E27FC236}">
                    <a16:creationId xmlns:a16="http://schemas.microsoft.com/office/drawing/2014/main" id="{485B0E4B-D2FA-8000-0350-7D782233F320}"/>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91438" y="1929421"/>
                <a:ext cx="914400" cy="914400"/>
              </a:xfrm>
              <a:prstGeom prst="rect">
                <a:avLst/>
              </a:prstGeom>
            </p:spPr>
          </p:pic>
        </p:grpSp>
      </p:grpSp>
      <p:pic>
        <p:nvPicPr>
          <p:cNvPr id="25" name="Graphic 24" descr="Target Audience outline">
            <a:extLst>
              <a:ext uri="{FF2B5EF4-FFF2-40B4-BE49-F238E27FC236}">
                <a16:creationId xmlns:a16="http://schemas.microsoft.com/office/drawing/2014/main" id="{51FFB7BA-A3F7-2358-7F63-633F2C0B0872}"/>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3419354" y="3843486"/>
            <a:ext cx="2123300" cy="2123300"/>
          </a:xfrm>
          <a:prstGeom prst="rect">
            <a:avLst/>
          </a:prstGeom>
        </p:spPr>
      </p:pic>
      <p:pic>
        <p:nvPicPr>
          <p:cNvPr id="47" name="Audio 46">
            <a:hlinkClick r:id="" action="ppaction://media"/>
            <a:extLst>
              <a:ext uri="{FF2B5EF4-FFF2-40B4-BE49-F238E27FC236}">
                <a16:creationId xmlns:a16="http://schemas.microsoft.com/office/drawing/2014/main" id="{984A9940-A49B-4BAF-3A17-3BC20BA7FAB9}"/>
              </a:ext>
            </a:extLst>
          </p:cNvPr>
          <p:cNvPicPr>
            <a:picLocks noChangeAspect="1"/>
          </p:cNvPicPr>
          <p:nvPr>
            <a:audioFile r:link="rId2"/>
            <p:extLst>
              <p:ext uri="{DAA4B4D4-6D71-4841-9C94-3DE7FCFB9230}">
                <p14:media xmlns:p14="http://schemas.microsoft.com/office/powerpoint/2010/main" r:embed="rId1"/>
              </p:ext>
            </p:extLst>
          </p:nvPr>
        </p:nvPicPr>
        <p:blipFill>
          <a:blip r:embed="rId15"/>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548932488"/>
      </p:ext>
    </p:extLst>
  </p:cSld>
  <p:clrMapOvr>
    <a:masterClrMapping/>
  </p:clrMapOvr>
  <mc:AlternateContent xmlns:mc="http://schemas.openxmlformats.org/markup-compatibility/2006">
    <mc:Choice xmlns:p14="http://schemas.microsoft.com/office/powerpoint/2010/main" Requires="p14">
      <p:transition spd="slow" p14:dur="2000" advTm="78380"/>
    </mc:Choice>
    <mc:Fallback>
      <p:transition spd="slow" advTm="783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7"/>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0D1CD39-BC2B-C4BF-96A5-E6C679CB56FC}"/>
              </a:ext>
            </a:extLst>
          </p:cNvPr>
          <p:cNvSpPr>
            <a:spLocks noGrp="1" noRot="1" noMove="1" noResize="1" noEditPoints="1" noAdjustHandles="1" noChangeArrowheads="1" noChangeShapeType="1"/>
          </p:cNvSpPr>
          <p:nvPr/>
        </p:nvSpPr>
        <p:spPr>
          <a:xfrm>
            <a:off x="-4611" y="0"/>
            <a:ext cx="6100611" cy="6858000"/>
          </a:xfrm>
          <a:prstGeom prst="rect">
            <a:avLst/>
          </a:prstGeom>
          <a:solidFill>
            <a:srgbClr val="0078A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78AE"/>
              </a:solidFill>
            </a:endParaRPr>
          </a:p>
        </p:txBody>
      </p:sp>
      <p:sp>
        <p:nvSpPr>
          <p:cNvPr id="7" name="TextBox 6">
            <a:extLst>
              <a:ext uri="{FF2B5EF4-FFF2-40B4-BE49-F238E27FC236}">
                <a16:creationId xmlns:a16="http://schemas.microsoft.com/office/drawing/2014/main" id="{E0E5C097-29E4-C8EE-6755-1B772ADE2D9C}"/>
              </a:ext>
            </a:extLst>
          </p:cNvPr>
          <p:cNvSpPr txBox="1"/>
          <p:nvPr/>
        </p:nvSpPr>
        <p:spPr>
          <a:xfrm>
            <a:off x="2858947" y="413966"/>
            <a:ext cx="7870785" cy="646331"/>
          </a:xfrm>
          <a:prstGeom prst="rect">
            <a:avLst/>
          </a:prstGeom>
          <a:noFill/>
        </p:spPr>
        <p:txBody>
          <a:bodyPr wrap="square" rtlCol="0">
            <a:spAutoFit/>
          </a:bodyPr>
          <a:lstStyle/>
          <a:p>
            <a:r>
              <a:rPr lang="en-US" sz="3600" spc="100" dirty="0">
                <a:solidFill>
                  <a:schemeClr val="bg1"/>
                </a:solidFill>
                <a:latin typeface="Segoe UI Variable Text Light" pitchFamily="2" charset="0"/>
              </a:rPr>
              <a:t>Dataset Source </a:t>
            </a:r>
            <a:r>
              <a:rPr lang="en-US" sz="3600" spc="100" dirty="0">
                <a:solidFill>
                  <a:srgbClr val="0078AE"/>
                </a:solidFill>
                <a:latin typeface="Segoe UI Variable Text Light" pitchFamily="2" charset="0"/>
              </a:rPr>
              <a:t>and Features</a:t>
            </a:r>
          </a:p>
        </p:txBody>
      </p:sp>
      <p:sp>
        <p:nvSpPr>
          <p:cNvPr id="2" name="TextBox 1">
            <a:extLst>
              <a:ext uri="{FF2B5EF4-FFF2-40B4-BE49-F238E27FC236}">
                <a16:creationId xmlns:a16="http://schemas.microsoft.com/office/drawing/2014/main" id="{BD300DD2-BAA5-BD0A-34C7-34E1D8584282}"/>
              </a:ext>
            </a:extLst>
          </p:cNvPr>
          <p:cNvSpPr txBox="1"/>
          <p:nvPr/>
        </p:nvSpPr>
        <p:spPr>
          <a:xfrm>
            <a:off x="278004" y="1954365"/>
            <a:ext cx="5817996" cy="2949269"/>
          </a:xfrm>
          <a:prstGeom prst="rect">
            <a:avLst/>
          </a:prstGeom>
          <a:noFill/>
        </p:spPr>
        <p:txBody>
          <a:bodyPr wrap="square" rtlCol="0">
            <a:spAutoFit/>
          </a:bodyPr>
          <a:lstStyle/>
          <a:p>
            <a:pPr marL="285750" indent="-285750">
              <a:lnSpc>
                <a:spcPct val="300000"/>
              </a:lnSpc>
              <a:buFont typeface="Arial" panose="020B0604020202020204" pitchFamily="34" charset="0"/>
              <a:buChar char="•"/>
            </a:pPr>
            <a:r>
              <a:rPr lang="en-US" sz="2200" spc="100" dirty="0">
                <a:solidFill>
                  <a:schemeClr val="bg1"/>
                </a:solidFill>
                <a:latin typeface="Segoe UI Semibold" panose="020B0702040204020203" pitchFamily="34" charset="0"/>
                <a:cs typeface="Segoe UI Semibold" panose="020B0702040204020203" pitchFamily="34" charset="0"/>
              </a:rPr>
              <a:t>14,640 Tweets from kaggle.com</a:t>
            </a:r>
          </a:p>
          <a:p>
            <a:pPr marL="285750" indent="-285750">
              <a:lnSpc>
                <a:spcPct val="300000"/>
              </a:lnSpc>
              <a:buFont typeface="Arial" panose="020B0604020202020204" pitchFamily="34" charset="0"/>
              <a:buChar char="•"/>
            </a:pPr>
            <a:r>
              <a:rPr lang="en-US" sz="2200" spc="100" dirty="0">
                <a:solidFill>
                  <a:schemeClr val="bg1"/>
                </a:solidFill>
                <a:latin typeface="Segoe UI Semibold" panose="020B0702040204020203" pitchFamily="34" charset="0"/>
                <a:cs typeface="Segoe UI Semibold" panose="020B0702040204020203" pitchFamily="34" charset="0"/>
              </a:rPr>
              <a:t>Labels for Positive/Negative/Neutral</a:t>
            </a:r>
          </a:p>
          <a:p>
            <a:pPr marL="285750" indent="-285750">
              <a:lnSpc>
                <a:spcPct val="300000"/>
              </a:lnSpc>
              <a:buFont typeface="Arial" panose="020B0604020202020204" pitchFamily="34" charset="0"/>
              <a:buChar char="•"/>
            </a:pPr>
            <a:r>
              <a:rPr lang="en-US" sz="2200" spc="100" dirty="0">
                <a:solidFill>
                  <a:schemeClr val="bg1"/>
                </a:solidFill>
                <a:latin typeface="Segoe UI Semibold" panose="020B0702040204020203" pitchFamily="34" charset="0"/>
                <a:cs typeface="Segoe UI Semibold" panose="020B0702040204020203" pitchFamily="34" charset="0"/>
              </a:rPr>
              <a:t>4 of 15 Variables Used in Analysis</a:t>
            </a:r>
          </a:p>
        </p:txBody>
      </p:sp>
      <p:graphicFrame>
        <p:nvGraphicFramePr>
          <p:cNvPr id="5" name="Table 4">
            <a:extLst>
              <a:ext uri="{FF2B5EF4-FFF2-40B4-BE49-F238E27FC236}">
                <a16:creationId xmlns:a16="http://schemas.microsoft.com/office/drawing/2014/main" id="{D7A6A000-3718-1193-1418-F624871A301D}"/>
              </a:ext>
            </a:extLst>
          </p:cNvPr>
          <p:cNvGraphicFramePr>
            <a:graphicFrameLocks noGrp="1"/>
          </p:cNvGraphicFramePr>
          <p:nvPr>
            <p:extLst>
              <p:ext uri="{D42A27DB-BD31-4B8C-83A1-F6EECF244321}">
                <p14:modId xmlns:p14="http://schemas.microsoft.com/office/powerpoint/2010/main" val="3802623059"/>
              </p:ext>
            </p:extLst>
          </p:nvPr>
        </p:nvGraphicFramePr>
        <p:xfrm>
          <a:off x="6473372" y="2326527"/>
          <a:ext cx="5323393" cy="2667504"/>
        </p:xfrm>
        <a:graphic>
          <a:graphicData uri="http://schemas.openxmlformats.org/drawingml/2006/table">
            <a:tbl>
              <a:tblPr firstRow="1" bandRow="1">
                <a:tableStyleId>{5940675A-B579-460E-94D1-54222C63F5DA}</a:tableStyleId>
              </a:tblPr>
              <a:tblGrid>
                <a:gridCol w="1639513">
                  <a:extLst>
                    <a:ext uri="{9D8B030D-6E8A-4147-A177-3AD203B41FA5}">
                      <a16:colId xmlns:a16="http://schemas.microsoft.com/office/drawing/2014/main" val="133741314"/>
                    </a:ext>
                  </a:extLst>
                </a:gridCol>
                <a:gridCol w="3683880">
                  <a:extLst>
                    <a:ext uri="{9D8B030D-6E8A-4147-A177-3AD203B41FA5}">
                      <a16:colId xmlns:a16="http://schemas.microsoft.com/office/drawing/2014/main" val="2870862256"/>
                    </a:ext>
                  </a:extLst>
                </a:gridCol>
              </a:tblGrid>
              <a:tr h="465856">
                <a:tc>
                  <a:txBody>
                    <a:bodyPr/>
                    <a:lstStyle/>
                    <a:p>
                      <a:pPr algn="l"/>
                      <a:r>
                        <a:rPr lang="en-US" b="1" dirty="0">
                          <a:solidFill>
                            <a:srgbClr val="0078AE"/>
                          </a:solidFill>
                        </a:rPr>
                        <a:t>Variable</a:t>
                      </a:r>
                    </a:p>
                  </a:txBody>
                  <a:tcPr anchor="ctr"/>
                </a:tc>
                <a:tc>
                  <a:txBody>
                    <a:bodyPr/>
                    <a:lstStyle/>
                    <a:p>
                      <a:pPr algn="l"/>
                      <a:r>
                        <a:rPr lang="en-US" b="1" dirty="0">
                          <a:solidFill>
                            <a:srgbClr val="0078AE"/>
                          </a:solidFill>
                        </a:rPr>
                        <a:t>Example</a:t>
                      </a:r>
                    </a:p>
                  </a:txBody>
                  <a:tcPr anchor="ctr"/>
                </a:tc>
                <a:extLst>
                  <a:ext uri="{0D108BD9-81ED-4DB2-BD59-A6C34878D82A}">
                    <a16:rowId xmlns:a16="http://schemas.microsoft.com/office/drawing/2014/main" val="2824527826"/>
                  </a:ext>
                </a:extLst>
              </a:tr>
              <a:tr h="804080">
                <a:tc>
                  <a:txBody>
                    <a:bodyPr/>
                    <a:lstStyle/>
                    <a:p>
                      <a:r>
                        <a:rPr lang="en-US" dirty="0">
                          <a:solidFill>
                            <a:srgbClr val="0078AE"/>
                          </a:solidFill>
                        </a:rPr>
                        <a:t>Tweet</a:t>
                      </a:r>
                    </a:p>
                  </a:txBody>
                  <a:tcPr anchor="ctr"/>
                </a:tc>
                <a:tc>
                  <a:txBody>
                    <a:bodyPr/>
                    <a:lstStyle/>
                    <a:p>
                      <a:r>
                        <a:rPr lang="en-US" dirty="0">
                          <a:solidFill>
                            <a:srgbClr val="0078AE"/>
                          </a:solidFill>
                        </a:rPr>
                        <a:t>“Flight attendants have nothing but attitude! @United”</a:t>
                      </a:r>
                    </a:p>
                  </a:txBody>
                  <a:tcPr anchor="ctr"/>
                </a:tc>
                <a:extLst>
                  <a:ext uri="{0D108BD9-81ED-4DB2-BD59-A6C34878D82A}">
                    <a16:rowId xmlns:a16="http://schemas.microsoft.com/office/drawing/2014/main" val="408511461"/>
                  </a:ext>
                </a:extLst>
              </a:tr>
              <a:tr h="465856">
                <a:tc>
                  <a:txBody>
                    <a:bodyPr/>
                    <a:lstStyle/>
                    <a:p>
                      <a:r>
                        <a:rPr lang="en-US" dirty="0">
                          <a:solidFill>
                            <a:srgbClr val="0078AE"/>
                          </a:solidFill>
                        </a:rPr>
                        <a:t>Sentiment</a:t>
                      </a:r>
                    </a:p>
                  </a:txBody>
                  <a:tcPr anchor="ctr"/>
                </a:tc>
                <a:tc>
                  <a:txBody>
                    <a:bodyPr/>
                    <a:lstStyle/>
                    <a:p>
                      <a:r>
                        <a:rPr lang="en-US" dirty="0">
                          <a:solidFill>
                            <a:srgbClr val="0078AE"/>
                          </a:solidFill>
                        </a:rPr>
                        <a:t>Positive</a:t>
                      </a:r>
                    </a:p>
                  </a:txBody>
                  <a:tcPr anchor="ctr"/>
                </a:tc>
                <a:extLst>
                  <a:ext uri="{0D108BD9-81ED-4DB2-BD59-A6C34878D82A}">
                    <a16:rowId xmlns:a16="http://schemas.microsoft.com/office/drawing/2014/main" val="3833057490"/>
                  </a:ext>
                </a:extLst>
              </a:tr>
              <a:tr h="465856">
                <a:tc>
                  <a:txBody>
                    <a:bodyPr/>
                    <a:lstStyle/>
                    <a:p>
                      <a:r>
                        <a:rPr lang="en-US" dirty="0">
                          <a:solidFill>
                            <a:srgbClr val="0078AE"/>
                          </a:solidFill>
                        </a:rPr>
                        <a:t>Airline</a:t>
                      </a:r>
                    </a:p>
                  </a:txBody>
                  <a:tcPr anchor="ctr"/>
                </a:tc>
                <a:tc>
                  <a:txBody>
                    <a:bodyPr/>
                    <a:lstStyle/>
                    <a:p>
                      <a:r>
                        <a:rPr lang="en-US" dirty="0">
                          <a:solidFill>
                            <a:srgbClr val="0078AE"/>
                          </a:solidFill>
                        </a:rPr>
                        <a:t>United</a:t>
                      </a:r>
                    </a:p>
                  </a:txBody>
                  <a:tcPr anchor="ctr"/>
                </a:tc>
                <a:extLst>
                  <a:ext uri="{0D108BD9-81ED-4DB2-BD59-A6C34878D82A}">
                    <a16:rowId xmlns:a16="http://schemas.microsoft.com/office/drawing/2014/main" val="2879148228"/>
                  </a:ext>
                </a:extLst>
              </a:tr>
              <a:tr h="465856">
                <a:tc>
                  <a:txBody>
                    <a:bodyPr/>
                    <a:lstStyle/>
                    <a:p>
                      <a:r>
                        <a:rPr lang="en-US" dirty="0">
                          <a:solidFill>
                            <a:srgbClr val="0078AE"/>
                          </a:solidFill>
                        </a:rPr>
                        <a:t>Reason</a:t>
                      </a:r>
                    </a:p>
                  </a:txBody>
                  <a:tcPr anchor="ctr"/>
                </a:tc>
                <a:tc>
                  <a:txBody>
                    <a:bodyPr/>
                    <a:lstStyle/>
                    <a:p>
                      <a:r>
                        <a:rPr lang="en-US" dirty="0">
                          <a:solidFill>
                            <a:srgbClr val="0078AE"/>
                          </a:solidFill>
                        </a:rPr>
                        <a:t>Flight Attendant Complaint</a:t>
                      </a:r>
                    </a:p>
                  </a:txBody>
                  <a:tcPr anchor="ctr"/>
                </a:tc>
                <a:extLst>
                  <a:ext uri="{0D108BD9-81ED-4DB2-BD59-A6C34878D82A}">
                    <a16:rowId xmlns:a16="http://schemas.microsoft.com/office/drawing/2014/main" val="989203247"/>
                  </a:ext>
                </a:extLst>
              </a:tr>
            </a:tbl>
          </a:graphicData>
        </a:graphic>
      </p:graphicFrame>
      <p:pic>
        <p:nvPicPr>
          <p:cNvPr id="14" name="Audio 13">
            <a:hlinkClick r:id="" action="ppaction://media"/>
            <a:extLst>
              <a:ext uri="{FF2B5EF4-FFF2-40B4-BE49-F238E27FC236}">
                <a16:creationId xmlns:a16="http://schemas.microsoft.com/office/drawing/2014/main" id="{2668D10F-BD12-E6F7-49D3-382EC2E0B4E9}"/>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680924559"/>
      </p:ext>
    </p:extLst>
  </p:cSld>
  <p:clrMapOvr>
    <a:masterClrMapping/>
  </p:clrMapOvr>
  <mc:AlternateContent xmlns:mc="http://schemas.openxmlformats.org/markup-compatibility/2006">
    <mc:Choice xmlns:p14="http://schemas.microsoft.com/office/powerpoint/2010/main" Requires="p14">
      <p:transition spd="slow" p14:dur="2000" advTm="46870"/>
    </mc:Choice>
    <mc:Fallback>
      <p:transition spd="slow" advTm="468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0D1CD39-BC2B-C4BF-96A5-E6C679CB56FC}"/>
              </a:ext>
            </a:extLst>
          </p:cNvPr>
          <p:cNvSpPr>
            <a:spLocks noGrp="1" noRot="1" noMove="1" noResize="1" noEditPoints="1" noAdjustHandles="1" noChangeArrowheads="1" noChangeShapeType="1"/>
          </p:cNvSpPr>
          <p:nvPr/>
        </p:nvSpPr>
        <p:spPr>
          <a:xfrm>
            <a:off x="-4611" y="0"/>
            <a:ext cx="6100611" cy="6858000"/>
          </a:xfrm>
          <a:prstGeom prst="rect">
            <a:avLst/>
          </a:prstGeom>
          <a:solidFill>
            <a:srgbClr val="0078A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78AE"/>
              </a:solidFill>
            </a:endParaRPr>
          </a:p>
        </p:txBody>
      </p:sp>
      <p:sp>
        <p:nvSpPr>
          <p:cNvPr id="7" name="TextBox 6">
            <a:extLst>
              <a:ext uri="{FF2B5EF4-FFF2-40B4-BE49-F238E27FC236}">
                <a16:creationId xmlns:a16="http://schemas.microsoft.com/office/drawing/2014/main" id="{E0E5C097-29E4-C8EE-6755-1B772ADE2D9C}"/>
              </a:ext>
            </a:extLst>
          </p:cNvPr>
          <p:cNvSpPr txBox="1"/>
          <p:nvPr/>
        </p:nvSpPr>
        <p:spPr>
          <a:xfrm>
            <a:off x="1747778" y="413966"/>
            <a:ext cx="9826906" cy="646331"/>
          </a:xfrm>
          <a:prstGeom prst="rect">
            <a:avLst/>
          </a:prstGeom>
          <a:noFill/>
        </p:spPr>
        <p:txBody>
          <a:bodyPr wrap="square" rtlCol="0">
            <a:spAutoFit/>
          </a:bodyPr>
          <a:lstStyle/>
          <a:p>
            <a:r>
              <a:rPr lang="en-US" sz="3600" spc="100" dirty="0">
                <a:solidFill>
                  <a:schemeClr val="bg1"/>
                </a:solidFill>
                <a:latin typeface="Segoe UI Variable Text Light" pitchFamily="2" charset="0"/>
              </a:rPr>
              <a:t>Exploratory Analysis: </a:t>
            </a:r>
            <a:r>
              <a:rPr lang="en-US" sz="3600" spc="100" dirty="0">
                <a:solidFill>
                  <a:srgbClr val="0078AE"/>
                </a:solidFill>
                <a:latin typeface="Segoe UI Variable Text Light" pitchFamily="2" charset="0"/>
              </a:rPr>
              <a:t>Target Class Distribution</a:t>
            </a:r>
          </a:p>
        </p:txBody>
      </p:sp>
      <p:sp>
        <p:nvSpPr>
          <p:cNvPr id="5" name="TextBox 4">
            <a:extLst>
              <a:ext uri="{FF2B5EF4-FFF2-40B4-BE49-F238E27FC236}">
                <a16:creationId xmlns:a16="http://schemas.microsoft.com/office/drawing/2014/main" id="{67FEAC9C-53A7-003E-9D99-DC660C502610}"/>
              </a:ext>
            </a:extLst>
          </p:cNvPr>
          <p:cNvSpPr txBox="1"/>
          <p:nvPr/>
        </p:nvSpPr>
        <p:spPr>
          <a:xfrm>
            <a:off x="241685" y="2042381"/>
            <a:ext cx="5608018" cy="2949269"/>
          </a:xfrm>
          <a:prstGeom prst="rect">
            <a:avLst/>
          </a:prstGeom>
          <a:noFill/>
        </p:spPr>
        <p:txBody>
          <a:bodyPr wrap="square" rtlCol="0">
            <a:spAutoFit/>
          </a:bodyPr>
          <a:lstStyle/>
          <a:p>
            <a:pPr marL="285750" indent="-285750">
              <a:lnSpc>
                <a:spcPct val="300000"/>
              </a:lnSpc>
              <a:buFont typeface="Arial" panose="020B0604020202020204" pitchFamily="34" charset="0"/>
              <a:buChar char="•"/>
            </a:pPr>
            <a:r>
              <a:rPr lang="en-US" sz="2200" spc="100" dirty="0">
                <a:solidFill>
                  <a:schemeClr val="bg1"/>
                </a:solidFill>
                <a:latin typeface="Segoe UI Semibold" panose="020B0702040204020203" pitchFamily="34" charset="0"/>
                <a:cs typeface="Segoe UI Semibold" panose="020B0702040204020203" pitchFamily="34" charset="0"/>
              </a:rPr>
              <a:t>Imbalanced Sentiment Classes</a:t>
            </a:r>
          </a:p>
          <a:p>
            <a:pPr marL="285750" indent="-285750">
              <a:lnSpc>
                <a:spcPct val="300000"/>
              </a:lnSpc>
              <a:buFont typeface="Arial" panose="020B0604020202020204" pitchFamily="34" charset="0"/>
              <a:buChar char="•"/>
            </a:pPr>
            <a:r>
              <a:rPr lang="en-US" sz="2200" spc="100" dirty="0">
                <a:solidFill>
                  <a:schemeClr val="bg1"/>
                </a:solidFill>
                <a:latin typeface="Segoe UI Semibold" panose="020B0702040204020203" pitchFamily="34" charset="0"/>
                <a:cs typeface="Segoe UI Semibold" panose="020B0702040204020203" pitchFamily="34" charset="0"/>
              </a:rPr>
              <a:t>Over 3x Negative than Positive</a:t>
            </a:r>
          </a:p>
          <a:p>
            <a:pPr marL="285750" indent="-285750">
              <a:lnSpc>
                <a:spcPct val="300000"/>
              </a:lnSpc>
              <a:buFont typeface="Arial" panose="020B0604020202020204" pitchFamily="34" charset="0"/>
              <a:buChar char="•"/>
            </a:pPr>
            <a:r>
              <a:rPr lang="en-US" sz="2200" spc="100" dirty="0">
                <a:solidFill>
                  <a:schemeClr val="bg1"/>
                </a:solidFill>
                <a:latin typeface="Segoe UI Semibold" panose="020B0702040204020203" pitchFamily="34" charset="0"/>
                <a:cs typeface="Segoe UI Semibold" panose="020B0702040204020203" pitchFamily="34" charset="0"/>
              </a:rPr>
              <a:t>3099 Neutral Removed for Modeling</a:t>
            </a:r>
          </a:p>
        </p:txBody>
      </p:sp>
      <p:pic>
        <p:nvPicPr>
          <p:cNvPr id="8" name="Picture 7" descr="A graph of positive and negative class counts&#10;&#10;Description automatically generated">
            <a:extLst>
              <a:ext uri="{FF2B5EF4-FFF2-40B4-BE49-F238E27FC236}">
                <a16:creationId xmlns:a16="http://schemas.microsoft.com/office/drawing/2014/main" id="{0CEF6EE3-8CD7-016B-FA98-AB8E36E0348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42296" y="1630090"/>
            <a:ext cx="5303531" cy="4160528"/>
          </a:xfrm>
          <a:prstGeom prst="rect">
            <a:avLst/>
          </a:prstGeom>
        </p:spPr>
      </p:pic>
      <p:pic>
        <p:nvPicPr>
          <p:cNvPr id="25" name="Audio 24">
            <a:hlinkClick r:id="" action="ppaction://media"/>
            <a:extLst>
              <a:ext uri="{FF2B5EF4-FFF2-40B4-BE49-F238E27FC236}">
                <a16:creationId xmlns:a16="http://schemas.microsoft.com/office/drawing/2014/main" id="{1836E94C-F6DD-965E-C7AB-FA4115E3A75C}"/>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457607235"/>
      </p:ext>
    </p:extLst>
  </p:cSld>
  <p:clrMapOvr>
    <a:masterClrMapping/>
  </p:clrMapOvr>
  <mc:AlternateContent xmlns:mc="http://schemas.openxmlformats.org/markup-compatibility/2006">
    <mc:Choice xmlns:p14="http://schemas.microsoft.com/office/powerpoint/2010/main" Requires="p14">
      <p:transition spd="slow" p14:dur="2000" advTm="32852"/>
    </mc:Choice>
    <mc:Fallback>
      <p:transition spd="slow" advTm="3285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5"/>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0D1CD39-BC2B-C4BF-96A5-E6C679CB56FC}"/>
              </a:ext>
            </a:extLst>
          </p:cNvPr>
          <p:cNvSpPr>
            <a:spLocks noGrp="1" noRot="1" noMove="1" noResize="1" noEditPoints="1" noAdjustHandles="1" noChangeArrowheads="1" noChangeShapeType="1"/>
          </p:cNvSpPr>
          <p:nvPr/>
        </p:nvSpPr>
        <p:spPr>
          <a:xfrm>
            <a:off x="-4611" y="0"/>
            <a:ext cx="6100611" cy="6858000"/>
          </a:xfrm>
          <a:prstGeom prst="rect">
            <a:avLst/>
          </a:prstGeom>
          <a:solidFill>
            <a:srgbClr val="0078A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78AE"/>
              </a:solidFill>
            </a:endParaRPr>
          </a:p>
        </p:txBody>
      </p:sp>
      <p:sp>
        <p:nvSpPr>
          <p:cNvPr id="7" name="TextBox 6">
            <a:extLst>
              <a:ext uri="{FF2B5EF4-FFF2-40B4-BE49-F238E27FC236}">
                <a16:creationId xmlns:a16="http://schemas.microsoft.com/office/drawing/2014/main" id="{E0E5C097-29E4-C8EE-6755-1B772ADE2D9C}"/>
              </a:ext>
            </a:extLst>
          </p:cNvPr>
          <p:cNvSpPr txBox="1"/>
          <p:nvPr/>
        </p:nvSpPr>
        <p:spPr>
          <a:xfrm>
            <a:off x="1770927" y="413966"/>
            <a:ext cx="9016678" cy="646331"/>
          </a:xfrm>
          <a:prstGeom prst="rect">
            <a:avLst/>
          </a:prstGeom>
          <a:noFill/>
        </p:spPr>
        <p:txBody>
          <a:bodyPr wrap="square" rtlCol="0">
            <a:spAutoFit/>
          </a:bodyPr>
          <a:lstStyle/>
          <a:p>
            <a:r>
              <a:rPr lang="en-US" sz="3600" spc="100" dirty="0">
                <a:solidFill>
                  <a:schemeClr val="bg1"/>
                </a:solidFill>
                <a:latin typeface="Segoe UI Variable Text Light" pitchFamily="2" charset="0"/>
              </a:rPr>
              <a:t>Exploratory Analysis: </a:t>
            </a:r>
            <a:r>
              <a:rPr lang="en-US" sz="3600" spc="100" dirty="0">
                <a:solidFill>
                  <a:srgbClr val="0078AE"/>
                </a:solidFill>
                <a:latin typeface="Segoe UI Variable Text Light" pitchFamily="2" charset="0"/>
              </a:rPr>
              <a:t>Distribution of Airlines</a:t>
            </a:r>
          </a:p>
        </p:txBody>
      </p:sp>
      <p:sp>
        <p:nvSpPr>
          <p:cNvPr id="5" name="TextBox 4">
            <a:extLst>
              <a:ext uri="{FF2B5EF4-FFF2-40B4-BE49-F238E27FC236}">
                <a16:creationId xmlns:a16="http://schemas.microsoft.com/office/drawing/2014/main" id="{8BFF914F-7C96-B7B3-BE5E-3CDAEDFF7479}"/>
              </a:ext>
            </a:extLst>
          </p:cNvPr>
          <p:cNvSpPr txBox="1"/>
          <p:nvPr/>
        </p:nvSpPr>
        <p:spPr>
          <a:xfrm>
            <a:off x="363166" y="1673824"/>
            <a:ext cx="5608018" cy="3964932"/>
          </a:xfrm>
          <a:prstGeom prst="rect">
            <a:avLst/>
          </a:prstGeom>
          <a:noFill/>
        </p:spPr>
        <p:txBody>
          <a:bodyPr wrap="square" rtlCol="0">
            <a:spAutoFit/>
          </a:bodyPr>
          <a:lstStyle/>
          <a:p>
            <a:pPr marL="285750" indent="-285750">
              <a:lnSpc>
                <a:spcPct val="300000"/>
              </a:lnSpc>
              <a:buFont typeface="Arial" panose="020B0604020202020204" pitchFamily="34" charset="0"/>
              <a:buChar char="•"/>
            </a:pPr>
            <a:r>
              <a:rPr lang="en-US" sz="2200" spc="100" dirty="0">
                <a:solidFill>
                  <a:schemeClr val="bg1"/>
                </a:solidFill>
                <a:latin typeface="Segoe UI Semibold" panose="020B0702040204020203" pitchFamily="34" charset="0"/>
                <a:cs typeface="Segoe UI Semibold" panose="020B0702040204020203" pitchFamily="34" charset="0"/>
              </a:rPr>
              <a:t>Imbalanced</a:t>
            </a:r>
          </a:p>
          <a:p>
            <a:pPr marL="285750" indent="-285750">
              <a:lnSpc>
                <a:spcPct val="300000"/>
              </a:lnSpc>
              <a:buFont typeface="Arial" panose="020B0604020202020204" pitchFamily="34" charset="0"/>
              <a:buChar char="•"/>
            </a:pPr>
            <a:r>
              <a:rPr lang="en-US" sz="2200" spc="100" dirty="0">
                <a:solidFill>
                  <a:schemeClr val="bg1"/>
                </a:solidFill>
                <a:latin typeface="Segoe UI Semibold" panose="020B0702040204020203" pitchFamily="34" charset="0"/>
                <a:cs typeface="Segoe UI Semibold" panose="020B0702040204020203" pitchFamily="34" charset="0"/>
              </a:rPr>
              <a:t>Counts ranging from 504 to 3822</a:t>
            </a:r>
          </a:p>
          <a:p>
            <a:pPr marL="285750" indent="-285750">
              <a:lnSpc>
                <a:spcPct val="300000"/>
              </a:lnSpc>
              <a:buFont typeface="Arial" panose="020B0604020202020204" pitchFamily="34" charset="0"/>
              <a:buChar char="•"/>
            </a:pPr>
            <a:r>
              <a:rPr lang="en-US" sz="2200" spc="100" dirty="0">
                <a:solidFill>
                  <a:schemeClr val="bg1"/>
                </a:solidFill>
                <a:latin typeface="Segoe UI Semibold" panose="020B0702040204020203" pitchFamily="34" charset="0"/>
                <a:cs typeface="Segoe UI Semibold" panose="020B0702040204020203" pitchFamily="34" charset="0"/>
              </a:rPr>
              <a:t>5 of 6 airlines with over 2k tweets</a:t>
            </a:r>
          </a:p>
          <a:p>
            <a:pPr marL="285750" indent="-285750">
              <a:lnSpc>
                <a:spcPct val="300000"/>
              </a:lnSpc>
              <a:buFont typeface="Arial" panose="020B0604020202020204" pitchFamily="34" charset="0"/>
              <a:buChar char="•"/>
            </a:pPr>
            <a:r>
              <a:rPr lang="en-US" sz="2200" spc="100" dirty="0">
                <a:solidFill>
                  <a:schemeClr val="bg1"/>
                </a:solidFill>
                <a:latin typeface="Segoe UI Semibold" panose="020B0702040204020203" pitchFamily="34" charset="0"/>
                <a:cs typeface="Segoe UI Semibold" panose="020B0702040204020203" pitchFamily="34" charset="0"/>
              </a:rPr>
              <a:t>Virgin America 3x less than others</a:t>
            </a:r>
          </a:p>
        </p:txBody>
      </p:sp>
      <p:pic>
        <p:nvPicPr>
          <p:cNvPr id="8" name="Picture 7" descr="A graph of different colored bars&#10;&#10;Description automatically generated">
            <a:extLst>
              <a:ext uri="{FF2B5EF4-FFF2-40B4-BE49-F238E27FC236}">
                <a16:creationId xmlns:a16="http://schemas.microsoft.com/office/drawing/2014/main" id="{5E0F7690-FFC6-2449-7BB6-DBF3B7B6A6B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38961" y="1576026"/>
            <a:ext cx="5394971" cy="4160528"/>
          </a:xfrm>
          <a:prstGeom prst="rect">
            <a:avLst/>
          </a:prstGeom>
        </p:spPr>
      </p:pic>
      <p:pic>
        <p:nvPicPr>
          <p:cNvPr id="15" name="Audio 14">
            <a:hlinkClick r:id="" action="ppaction://media"/>
            <a:extLst>
              <a:ext uri="{FF2B5EF4-FFF2-40B4-BE49-F238E27FC236}">
                <a16:creationId xmlns:a16="http://schemas.microsoft.com/office/drawing/2014/main" id="{387CD2E6-7315-3629-6DA6-FCD87EBFBA5E}"/>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562202391"/>
      </p:ext>
    </p:extLst>
  </p:cSld>
  <p:clrMapOvr>
    <a:masterClrMapping/>
  </p:clrMapOvr>
  <mc:AlternateContent xmlns:mc="http://schemas.openxmlformats.org/markup-compatibility/2006">
    <mc:Choice xmlns:p14="http://schemas.microsoft.com/office/powerpoint/2010/main" Requires="p14">
      <p:transition spd="slow" p14:dur="2000" advTm="38674"/>
    </mc:Choice>
    <mc:Fallback>
      <p:transition spd="slow" advTm="3867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0D1CD39-BC2B-C4BF-96A5-E6C679CB56FC}"/>
              </a:ext>
            </a:extLst>
          </p:cNvPr>
          <p:cNvSpPr>
            <a:spLocks noGrp="1" noRot="1" noMove="1" noResize="1" noEditPoints="1" noAdjustHandles="1" noChangeArrowheads="1" noChangeShapeType="1"/>
          </p:cNvSpPr>
          <p:nvPr/>
        </p:nvSpPr>
        <p:spPr>
          <a:xfrm>
            <a:off x="-4611" y="0"/>
            <a:ext cx="6100611" cy="6858000"/>
          </a:xfrm>
          <a:prstGeom prst="rect">
            <a:avLst/>
          </a:prstGeom>
          <a:solidFill>
            <a:srgbClr val="0078A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78AE"/>
              </a:solidFill>
            </a:endParaRPr>
          </a:p>
        </p:txBody>
      </p:sp>
      <p:sp>
        <p:nvSpPr>
          <p:cNvPr id="7" name="TextBox 6">
            <a:extLst>
              <a:ext uri="{FF2B5EF4-FFF2-40B4-BE49-F238E27FC236}">
                <a16:creationId xmlns:a16="http://schemas.microsoft.com/office/drawing/2014/main" id="{E0E5C097-29E4-C8EE-6755-1B772ADE2D9C}"/>
              </a:ext>
            </a:extLst>
          </p:cNvPr>
          <p:cNvSpPr txBox="1"/>
          <p:nvPr/>
        </p:nvSpPr>
        <p:spPr>
          <a:xfrm>
            <a:off x="1770927" y="413966"/>
            <a:ext cx="9016678" cy="646331"/>
          </a:xfrm>
          <a:prstGeom prst="rect">
            <a:avLst/>
          </a:prstGeom>
          <a:noFill/>
        </p:spPr>
        <p:txBody>
          <a:bodyPr wrap="square" rtlCol="0">
            <a:spAutoFit/>
          </a:bodyPr>
          <a:lstStyle/>
          <a:p>
            <a:r>
              <a:rPr lang="en-US" sz="3600" spc="100" dirty="0">
                <a:solidFill>
                  <a:schemeClr val="bg1"/>
                </a:solidFill>
                <a:latin typeface="Segoe UI Variable Text Light" pitchFamily="2" charset="0"/>
              </a:rPr>
              <a:t>Exploratory Analysis: </a:t>
            </a:r>
            <a:r>
              <a:rPr lang="en-US" sz="3600" spc="100" dirty="0">
                <a:solidFill>
                  <a:srgbClr val="0078AE"/>
                </a:solidFill>
                <a:latin typeface="Segoe UI Variable Text Light" pitchFamily="2" charset="0"/>
              </a:rPr>
              <a:t>Negative Reviews</a:t>
            </a:r>
          </a:p>
        </p:txBody>
      </p:sp>
      <p:sp>
        <p:nvSpPr>
          <p:cNvPr id="5" name="TextBox 4">
            <a:extLst>
              <a:ext uri="{FF2B5EF4-FFF2-40B4-BE49-F238E27FC236}">
                <a16:creationId xmlns:a16="http://schemas.microsoft.com/office/drawing/2014/main" id="{62FDF075-E7CD-5673-6BE8-11DD49913DF9}"/>
              </a:ext>
            </a:extLst>
          </p:cNvPr>
          <p:cNvSpPr txBox="1"/>
          <p:nvPr/>
        </p:nvSpPr>
        <p:spPr>
          <a:xfrm>
            <a:off x="500202" y="1864962"/>
            <a:ext cx="5096729" cy="3816429"/>
          </a:xfrm>
          <a:prstGeom prst="rect">
            <a:avLst/>
          </a:prstGeom>
          <a:noFill/>
        </p:spPr>
        <p:txBody>
          <a:bodyPr wrap="square" rtlCol="0">
            <a:spAutoFit/>
          </a:bodyPr>
          <a:lstStyle/>
          <a:p>
            <a:pPr marL="285750" indent="-285750">
              <a:buFont typeface="Arial" panose="020B0604020202020204" pitchFamily="34" charset="0"/>
              <a:buChar char="•"/>
            </a:pPr>
            <a:r>
              <a:rPr lang="en-US" sz="2200" spc="100" dirty="0">
                <a:solidFill>
                  <a:schemeClr val="bg1"/>
                </a:solidFill>
                <a:latin typeface="Segoe UI Semibold" panose="020B0702040204020203" pitchFamily="34" charset="0"/>
                <a:cs typeface="Segoe UI Semibold" panose="020B0702040204020203" pitchFamily="34" charset="0"/>
              </a:rPr>
              <a:t>Counts range from 74 to 2910</a:t>
            </a:r>
          </a:p>
          <a:p>
            <a:endParaRPr lang="en-US" sz="2200" spc="100" dirty="0">
              <a:solidFill>
                <a:schemeClr val="bg1"/>
              </a:solidFill>
              <a:latin typeface="Segoe UI Semibold" panose="020B0702040204020203" pitchFamily="34" charset="0"/>
              <a:cs typeface="Segoe UI Semibold" panose="020B0702040204020203" pitchFamily="34" charset="0"/>
            </a:endParaRPr>
          </a:p>
          <a:p>
            <a:endParaRPr lang="en-US" sz="2200" spc="100" dirty="0">
              <a:solidFill>
                <a:schemeClr val="bg1"/>
              </a:solidFill>
              <a:latin typeface="Segoe UI Semibold" panose="020B0702040204020203" pitchFamily="34" charset="0"/>
              <a:cs typeface="Segoe UI Semibold" panose="020B0702040204020203" pitchFamily="34" charset="0"/>
            </a:endParaRPr>
          </a:p>
          <a:p>
            <a:pPr marL="285750" indent="-285750">
              <a:buFont typeface="Arial" panose="020B0604020202020204" pitchFamily="34" charset="0"/>
              <a:buChar char="•"/>
            </a:pPr>
            <a:r>
              <a:rPr lang="en-US" sz="2200" spc="100" dirty="0">
                <a:solidFill>
                  <a:schemeClr val="bg1"/>
                </a:solidFill>
                <a:latin typeface="Segoe UI Semibold" panose="020B0702040204020203" pitchFamily="34" charset="0"/>
                <a:cs typeface="Segoe UI Semibold" panose="020B0702040204020203" pitchFamily="34" charset="0"/>
              </a:rPr>
              <a:t>Top Issue is Customer Service</a:t>
            </a:r>
          </a:p>
          <a:p>
            <a:endParaRPr lang="en-US" sz="2200" spc="100" dirty="0">
              <a:solidFill>
                <a:schemeClr val="bg1"/>
              </a:solidFill>
              <a:latin typeface="Segoe UI Semibold" panose="020B0702040204020203" pitchFamily="34" charset="0"/>
              <a:cs typeface="Segoe UI Semibold" panose="020B0702040204020203" pitchFamily="34" charset="0"/>
            </a:endParaRPr>
          </a:p>
          <a:p>
            <a:endParaRPr lang="en-US" sz="2200" spc="100" dirty="0">
              <a:solidFill>
                <a:schemeClr val="bg1"/>
              </a:solidFill>
              <a:latin typeface="Segoe UI Semibold" panose="020B0702040204020203" pitchFamily="34" charset="0"/>
              <a:cs typeface="Segoe UI Semibold" panose="020B0702040204020203" pitchFamily="34" charset="0"/>
            </a:endParaRPr>
          </a:p>
          <a:p>
            <a:pPr marL="285750" indent="-285750">
              <a:buFont typeface="Arial" panose="020B0604020202020204" pitchFamily="34" charset="0"/>
              <a:buChar char="•"/>
            </a:pPr>
            <a:r>
              <a:rPr lang="en-US" sz="2200" spc="100" dirty="0">
                <a:solidFill>
                  <a:schemeClr val="bg1"/>
                </a:solidFill>
                <a:latin typeface="Segoe UI Semibold" panose="020B0702040204020203" pitchFamily="34" charset="0"/>
                <a:cs typeface="Segoe UI Semibold" panose="020B0702040204020203" pitchFamily="34" charset="0"/>
              </a:rPr>
              <a:t>1190 with uncertain reasons</a:t>
            </a:r>
          </a:p>
          <a:p>
            <a:endParaRPr lang="en-US" sz="2200" spc="100" dirty="0">
              <a:solidFill>
                <a:schemeClr val="bg1"/>
              </a:solidFill>
              <a:latin typeface="Segoe UI Semibold" panose="020B0702040204020203" pitchFamily="34" charset="0"/>
              <a:cs typeface="Segoe UI Semibold" panose="020B0702040204020203" pitchFamily="34" charset="0"/>
            </a:endParaRPr>
          </a:p>
          <a:p>
            <a:endParaRPr lang="en-US" sz="2200" spc="100" dirty="0">
              <a:solidFill>
                <a:schemeClr val="bg1"/>
              </a:solidFill>
              <a:latin typeface="Segoe UI Semibold" panose="020B0702040204020203" pitchFamily="34" charset="0"/>
              <a:cs typeface="Segoe UI Semibold" panose="020B0702040204020203" pitchFamily="34" charset="0"/>
            </a:endParaRPr>
          </a:p>
          <a:p>
            <a:pPr marL="285750" indent="-285750">
              <a:buFont typeface="Arial" panose="020B0604020202020204" pitchFamily="34" charset="0"/>
              <a:buChar char="•"/>
            </a:pPr>
            <a:r>
              <a:rPr lang="en-US" sz="2200" spc="100" dirty="0">
                <a:solidFill>
                  <a:schemeClr val="bg1"/>
                </a:solidFill>
                <a:latin typeface="Segoe UI Semibold" panose="020B0702040204020203" pitchFamily="34" charset="0"/>
                <a:cs typeface="Segoe UI Semibold" panose="020B0702040204020203" pitchFamily="34" charset="0"/>
              </a:rPr>
              <a:t>Long lines and Luggage damage least common</a:t>
            </a:r>
          </a:p>
        </p:txBody>
      </p:sp>
      <p:pic>
        <p:nvPicPr>
          <p:cNvPr id="8" name="Picture 7" descr="A bar graph with different colored bars&#10;&#10;Description automatically generated">
            <a:extLst>
              <a:ext uri="{FF2B5EF4-FFF2-40B4-BE49-F238E27FC236}">
                <a16:creationId xmlns:a16="http://schemas.microsoft.com/office/drawing/2014/main" id="{B216EC6D-39C3-8F0E-9FB1-25293966A3C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76387" y="1864962"/>
            <a:ext cx="5901732" cy="3585164"/>
          </a:xfrm>
          <a:prstGeom prst="rect">
            <a:avLst/>
          </a:prstGeom>
        </p:spPr>
      </p:pic>
      <p:pic>
        <p:nvPicPr>
          <p:cNvPr id="13" name="Audio 12">
            <a:hlinkClick r:id="" action="ppaction://media"/>
            <a:extLst>
              <a:ext uri="{FF2B5EF4-FFF2-40B4-BE49-F238E27FC236}">
                <a16:creationId xmlns:a16="http://schemas.microsoft.com/office/drawing/2014/main" id="{5399EE59-F86A-028B-0916-986E93DB4F79}"/>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778967942"/>
      </p:ext>
    </p:extLst>
  </p:cSld>
  <p:clrMapOvr>
    <a:masterClrMapping/>
  </p:clrMapOvr>
  <mc:AlternateContent xmlns:mc="http://schemas.openxmlformats.org/markup-compatibility/2006">
    <mc:Choice xmlns:p14="http://schemas.microsoft.com/office/powerpoint/2010/main" Requires="p14">
      <p:transition spd="slow" p14:dur="2000" advTm="39081"/>
    </mc:Choice>
    <mc:Fallback>
      <p:transition spd="slow" advTm="3908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0D1CD39-BC2B-C4BF-96A5-E6C679CB56FC}"/>
              </a:ext>
            </a:extLst>
          </p:cNvPr>
          <p:cNvSpPr>
            <a:spLocks noGrp="1" noRot="1" noMove="1" noResize="1" noEditPoints="1" noAdjustHandles="1" noChangeArrowheads="1" noChangeShapeType="1"/>
          </p:cNvSpPr>
          <p:nvPr/>
        </p:nvSpPr>
        <p:spPr>
          <a:xfrm>
            <a:off x="-4611" y="0"/>
            <a:ext cx="6100611" cy="6858000"/>
          </a:xfrm>
          <a:prstGeom prst="rect">
            <a:avLst/>
          </a:prstGeom>
          <a:solidFill>
            <a:srgbClr val="0078A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78AE"/>
              </a:solidFill>
            </a:endParaRPr>
          </a:p>
        </p:txBody>
      </p:sp>
      <p:sp>
        <p:nvSpPr>
          <p:cNvPr id="7" name="TextBox 6">
            <a:extLst>
              <a:ext uri="{FF2B5EF4-FFF2-40B4-BE49-F238E27FC236}">
                <a16:creationId xmlns:a16="http://schemas.microsoft.com/office/drawing/2014/main" id="{E0E5C097-29E4-C8EE-6755-1B772ADE2D9C}"/>
              </a:ext>
            </a:extLst>
          </p:cNvPr>
          <p:cNvSpPr txBox="1"/>
          <p:nvPr/>
        </p:nvSpPr>
        <p:spPr>
          <a:xfrm>
            <a:off x="1770927" y="413966"/>
            <a:ext cx="9016678" cy="646331"/>
          </a:xfrm>
          <a:prstGeom prst="rect">
            <a:avLst/>
          </a:prstGeom>
          <a:noFill/>
        </p:spPr>
        <p:txBody>
          <a:bodyPr wrap="square" rtlCol="0">
            <a:spAutoFit/>
          </a:bodyPr>
          <a:lstStyle/>
          <a:p>
            <a:r>
              <a:rPr lang="en-US" sz="3600" spc="100" dirty="0">
                <a:solidFill>
                  <a:schemeClr val="bg1"/>
                </a:solidFill>
                <a:latin typeface="Segoe UI Variable Text Light" pitchFamily="2" charset="0"/>
              </a:rPr>
              <a:t>Exploratory Analysis: </a:t>
            </a:r>
            <a:r>
              <a:rPr lang="en-US" sz="3600" spc="100" dirty="0">
                <a:solidFill>
                  <a:srgbClr val="0078AE"/>
                </a:solidFill>
                <a:latin typeface="Segoe UI Variable Text Light" pitchFamily="2" charset="0"/>
              </a:rPr>
              <a:t>Comparing Airlines</a:t>
            </a:r>
          </a:p>
        </p:txBody>
      </p:sp>
      <p:sp>
        <p:nvSpPr>
          <p:cNvPr id="8" name="TextBox 7">
            <a:extLst>
              <a:ext uri="{FF2B5EF4-FFF2-40B4-BE49-F238E27FC236}">
                <a16:creationId xmlns:a16="http://schemas.microsoft.com/office/drawing/2014/main" id="{45FC5CD6-6601-8DC0-D5C5-E510873C27CC}"/>
              </a:ext>
            </a:extLst>
          </p:cNvPr>
          <p:cNvSpPr txBox="1"/>
          <p:nvPr/>
        </p:nvSpPr>
        <p:spPr>
          <a:xfrm>
            <a:off x="500202" y="2558765"/>
            <a:ext cx="5595798" cy="2800767"/>
          </a:xfrm>
          <a:prstGeom prst="rect">
            <a:avLst/>
          </a:prstGeom>
          <a:noFill/>
        </p:spPr>
        <p:txBody>
          <a:bodyPr wrap="square" rtlCol="0">
            <a:spAutoFit/>
          </a:bodyPr>
          <a:lstStyle/>
          <a:p>
            <a:pPr marL="285750" indent="-285750">
              <a:buFont typeface="Arial" panose="020B0604020202020204" pitchFamily="34" charset="0"/>
              <a:buChar char="•"/>
            </a:pPr>
            <a:r>
              <a:rPr lang="en-US" sz="2200" spc="100" dirty="0">
                <a:solidFill>
                  <a:schemeClr val="bg1"/>
                </a:solidFill>
                <a:latin typeface="Segoe UI Semibold" panose="020B0702040204020203" pitchFamily="34" charset="0"/>
                <a:cs typeface="Segoe UI Semibold" panose="020B0702040204020203" pitchFamily="34" charset="0"/>
              </a:rPr>
              <a:t>Virgin America 30% positive</a:t>
            </a:r>
          </a:p>
          <a:p>
            <a:pPr marL="285750" indent="-285750">
              <a:buFont typeface="Arial" panose="020B0604020202020204" pitchFamily="34" charset="0"/>
              <a:buChar char="•"/>
            </a:pPr>
            <a:endParaRPr lang="en-US" sz="2200" spc="100" dirty="0">
              <a:solidFill>
                <a:schemeClr val="bg1"/>
              </a:solidFill>
              <a:latin typeface="Segoe UI Semibold" panose="020B0702040204020203" pitchFamily="34" charset="0"/>
              <a:cs typeface="Segoe UI Semibold" panose="020B0702040204020203" pitchFamily="34" charset="0"/>
            </a:endParaRPr>
          </a:p>
          <a:p>
            <a:pPr marL="285750" indent="-285750">
              <a:buFont typeface="Arial" panose="020B0604020202020204" pitchFamily="34" charset="0"/>
              <a:buChar char="•"/>
            </a:pPr>
            <a:r>
              <a:rPr lang="en-US" sz="2200" spc="100" dirty="0">
                <a:solidFill>
                  <a:schemeClr val="bg1"/>
                </a:solidFill>
                <a:latin typeface="Segoe UI Semibold" panose="020B0702040204020203" pitchFamily="34" charset="0"/>
                <a:cs typeface="Segoe UI Semibold" panose="020B0702040204020203" pitchFamily="34" charset="0"/>
              </a:rPr>
              <a:t>US Airways 9% positive</a:t>
            </a:r>
          </a:p>
          <a:p>
            <a:endParaRPr lang="en-US" sz="2200" spc="100" dirty="0">
              <a:solidFill>
                <a:schemeClr val="bg1"/>
              </a:solidFill>
              <a:latin typeface="Segoe UI Semibold" panose="020B0702040204020203" pitchFamily="34" charset="0"/>
              <a:cs typeface="Segoe UI Semibold" panose="020B0702040204020203" pitchFamily="34" charset="0"/>
            </a:endParaRPr>
          </a:p>
          <a:p>
            <a:pPr marL="285750" indent="-285750">
              <a:buFont typeface="Arial" panose="020B0604020202020204" pitchFamily="34" charset="0"/>
              <a:buChar char="•"/>
            </a:pPr>
            <a:r>
              <a:rPr lang="en-US" sz="2200" spc="100" dirty="0">
                <a:solidFill>
                  <a:schemeClr val="bg1"/>
                </a:solidFill>
                <a:latin typeface="Segoe UI Semibold" panose="020B0702040204020203" pitchFamily="34" charset="0"/>
                <a:cs typeface="Segoe UI Semibold" panose="020B0702040204020203" pitchFamily="34" charset="0"/>
              </a:rPr>
              <a:t>Top 2 favored Airlines also had smallest samples </a:t>
            </a:r>
          </a:p>
          <a:p>
            <a:endParaRPr lang="en-US" sz="2200" spc="100" dirty="0">
              <a:solidFill>
                <a:schemeClr val="bg1"/>
              </a:solidFill>
              <a:latin typeface="Segoe UI Semibold" panose="020B0702040204020203" pitchFamily="34" charset="0"/>
              <a:cs typeface="Segoe UI Semibold" panose="020B0702040204020203" pitchFamily="34" charset="0"/>
            </a:endParaRPr>
          </a:p>
          <a:p>
            <a:endParaRPr lang="en-US" sz="2200" spc="100" dirty="0">
              <a:solidFill>
                <a:schemeClr val="bg1"/>
              </a:solidFill>
              <a:latin typeface="Segoe UI Semibold" panose="020B0702040204020203" pitchFamily="34" charset="0"/>
              <a:cs typeface="Segoe UI Semibold" panose="020B0702040204020203" pitchFamily="34" charset="0"/>
            </a:endParaRPr>
          </a:p>
        </p:txBody>
      </p:sp>
      <p:pic>
        <p:nvPicPr>
          <p:cNvPr id="13" name="Picture 12" descr="A graph with different colored bars&#10;&#10;Description automatically generated">
            <a:extLst>
              <a:ext uri="{FF2B5EF4-FFF2-40B4-BE49-F238E27FC236}">
                <a16:creationId xmlns:a16="http://schemas.microsoft.com/office/drawing/2014/main" id="{6CE89CA1-4C28-2B8B-758B-956A7BF7EFC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32373" y="1709317"/>
            <a:ext cx="5674924" cy="3990866"/>
          </a:xfrm>
          <a:prstGeom prst="rect">
            <a:avLst/>
          </a:prstGeom>
        </p:spPr>
      </p:pic>
      <p:pic>
        <p:nvPicPr>
          <p:cNvPr id="29" name="Audio 28">
            <a:hlinkClick r:id="" action="ppaction://media"/>
            <a:extLst>
              <a:ext uri="{FF2B5EF4-FFF2-40B4-BE49-F238E27FC236}">
                <a16:creationId xmlns:a16="http://schemas.microsoft.com/office/drawing/2014/main" id="{E7E3E50E-D729-7815-B171-A13C7BF93C45}"/>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119154326"/>
      </p:ext>
    </p:extLst>
  </p:cSld>
  <p:clrMapOvr>
    <a:masterClrMapping/>
  </p:clrMapOvr>
  <mc:AlternateContent xmlns:mc="http://schemas.openxmlformats.org/markup-compatibility/2006">
    <mc:Choice xmlns:p14="http://schemas.microsoft.com/office/powerpoint/2010/main" Requires="p14">
      <p:transition spd="slow" p14:dur="2000" advTm="54026"/>
    </mc:Choice>
    <mc:Fallback>
      <p:transition spd="slow" advTm="5402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9"/>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0D1CD39-BC2B-C4BF-96A5-E6C679CB56FC}"/>
              </a:ext>
            </a:extLst>
          </p:cNvPr>
          <p:cNvSpPr>
            <a:spLocks/>
          </p:cNvSpPr>
          <p:nvPr/>
        </p:nvSpPr>
        <p:spPr>
          <a:xfrm>
            <a:off x="0" y="-26191"/>
            <a:ext cx="4919006" cy="6858000"/>
          </a:xfrm>
          <a:prstGeom prst="rect">
            <a:avLst/>
          </a:prstGeom>
          <a:solidFill>
            <a:srgbClr val="0078A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78AE"/>
              </a:solidFill>
            </a:endParaRPr>
          </a:p>
        </p:txBody>
      </p:sp>
      <p:sp>
        <p:nvSpPr>
          <p:cNvPr id="7" name="TextBox 6">
            <a:extLst>
              <a:ext uri="{FF2B5EF4-FFF2-40B4-BE49-F238E27FC236}">
                <a16:creationId xmlns:a16="http://schemas.microsoft.com/office/drawing/2014/main" id="{E0E5C097-29E4-C8EE-6755-1B772ADE2D9C}"/>
              </a:ext>
            </a:extLst>
          </p:cNvPr>
          <p:cNvSpPr txBox="1"/>
          <p:nvPr/>
        </p:nvSpPr>
        <p:spPr>
          <a:xfrm>
            <a:off x="1929284" y="402392"/>
            <a:ext cx="8675055" cy="646331"/>
          </a:xfrm>
          <a:prstGeom prst="rect">
            <a:avLst/>
          </a:prstGeom>
          <a:noFill/>
        </p:spPr>
        <p:txBody>
          <a:bodyPr wrap="square" rtlCol="0">
            <a:spAutoFit/>
          </a:bodyPr>
          <a:lstStyle/>
          <a:p>
            <a:r>
              <a:rPr lang="en-US" sz="3600" spc="100" dirty="0">
                <a:solidFill>
                  <a:schemeClr val="bg1"/>
                </a:solidFill>
                <a:latin typeface="Segoe UI Variable Text Light" pitchFamily="2" charset="0"/>
              </a:rPr>
              <a:t>Preprocessing </a:t>
            </a:r>
            <a:r>
              <a:rPr lang="en-US" sz="3600" spc="100" dirty="0">
                <a:solidFill>
                  <a:srgbClr val="0078AE"/>
                </a:solidFill>
                <a:latin typeface="Segoe UI Variable Text Light" pitchFamily="2" charset="0"/>
              </a:rPr>
              <a:t>Tweets for Modeling</a:t>
            </a:r>
          </a:p>
        </p:txBody>
      </p:sp>
      <p:sp>
        <p:nvSpPr>
          <p:cNvPr id="8" name="TextBox 7">
            <a:extLst>
              <a:ext uri="{FF2B5EF4-FFF2-40B4-BE49-F238E27FC236}">
                <a16:creationId xmlns:a16="http://schemas.microsoft.com/office/drawing/2014/main" id="{1C274880-E243-046E-7B10-314E4EAAB2B0}"/>
              </a:ext>
            </a:extLst>
          </p:cNvPr>
          <p:cNvSpPr txBox="1">
            <a:spLocks/>
          </p:cNvSpPr>
          <p:nvPr/>
        </p:nvSpPr>
        <p:spPr>
          <a:xfrm>
            <a:off x="679003" y="1200268"/>
            <a:ext cx="4032424" cy="4726679"/>
          </a:xfrm>
          <a:prstGeom prst="rect">
            <a:avLst/>
          </a:prstGeom>
          <a:noFill/>
        </p:spPr>
        <p:txBody>
          <a:bodyPr wrap="square" rtlCol="0">
            <a:spAutoFit/>
          </a:bodyPr>
          <a:lstStyle/>
          <a:p>
            <a:pPr marL="285750" indent="-285750">
              <a:lnSpc>
                <a:spcPct val="200000"/>
              </a:lnSpc>
              <a:buFont typeface="Arial" panose="020B0604020202020204" pitchFamily="34" charset="0"/>
              <a:buChar char="•"/>
            </a:pPr>
            <a:r>
              <a:rPr lang="en-US" sz="2200" spc="100" dirty="0">
                <a:solidFill>
                  <a:schemeClr val="bg1"/>
                </a:solidFill>
                <a:latin typeface="Segoe UI Semibold" panose="020B0702040204020203" pitchFamily="34" charset="0"/>
                <a:cs typeface="Segoe UI Semibold" panose="020B0702040204020203" pitchFamily="34" charset="0"/>
              </a:rPr>
              <a:t>Removal of:</a:t>
            </a:r>
          </a:p>
          <a:p>
            <a:pPr marL="800100" lvl="1" indent="-342900">
              <a:lnSpc>
                <a:spcPct val="150000"/>
              </a:lnSpc>
              <a:buFont typeface="Wingdings" panose="05000000000000000000" pitchFamily="2" charset="2"/>
              <a:buChar char="ü"/>
            </a:pPr>
            <a:r>
              <a:rPr lang="en-US" sz="2200" spc="100" dirty="0">
                <a:solidFill>
                  <a:schemeClr val="bg1"/>
                </a:solidFill>
                <a:latin typeface="Segoe UI Semibold" panose="020B0702040204020203" pitchFamily="34" charset="0"/>
                <a:cs typeface="Segoe UI Semibold" panose="020B0702040204020203" pitchFamily="34" charset="0"/>
              </a:rPr>
              <a:t>user handles</a:t>
            </a:r>
          </a:p>
          <a:p>
            <a:pPr marL="800100" lvl="1" indent="-342900">
              <a:lnSpc>
                <a:spcPct val="150000"/>
              </a:lnSpc>
              <a:buFont typeface="Wingdings" panose="05000000000000000000" pitchFamily="2" charset="2"/>
              <a:buChar char="ü"/>
            </a:pPr>
            <a:r>
              <a:rPr lang="en-US" sz="2200" spc="100" dirty="0">
                <a:solidFill>
                  <a:schemeClr val="bg1"/>
                </a:solidFill>
                <a:latin typeface="Segoe UI Semibold" panose="020B0702040204020203" pitchFamily="34" charset="0"/>
                <a:cs typeface="Segoe UI Semibold" panose="020B0702040204020203" pitchFamily="34" charset="0"/>
              </a:rPr>
              <a:t> URLs</a:t>
            </a:r>
          </a:p>
          <a:p>
            <a:pPr marL="800100" lvl="1" indent="-342900">
              <a:lnSpc>
                <a:spcPct val="150000"/>
              </a:lnSpc>
              <a:buFont typeface="Wingdings" panose="05000000000000000000" pitchFamily="2" charset="2"/>
              <a:buChar char="ü"/>
            </a:pPr>
            <a:r>
              <a:rPr lang="en-US" sz="2200" spc="100" dirty="0">
                <a:solidFill>
                  <a:schemeClr val="bg1"/>
                </a:solidFill>
                <a:latin typeface="Segoe UI Semibold" panose="020B0702040204020203" pitchFamily="34" charset="0"/>
                <a:cs typeface="Segoe UI Semibold" panose="020B0702040204020203" pitchFamily="34" charset="0"/>
              </a:rPr>
              <a:t>special characters</a:t>
            </a:r>
          </a:p>
          <a:p>
            <a:pPr marL="800100" lvl="1" indent="-342900">
              <a:lnSpc>
                <a:spcPct val="150000"/>
              </a:lnSpc>
              <a:buFont typeface="Wingdings" panose="05000000000000000000" pitchFamily="2" charset="2"/>
              <a:buChar char="ü"/>
            </a:pPr>
            <a:r>
              <a:rPr lang="en-US" sz="2200" spc="100" dirty="0">
                <a:solidFill>
                  <a:schemeClr val="bg1"/>
                </a:solidFill>
                <a:latin typeface="Segoe UI Semibold" panose="020B0702040204020203" pitchFamily="34" charset="0"/>
                <a:cs typeface="Segoe UI Semibold" panose="020B0702040204020203" pitchFamily="34" charset="0"/>
              </a:rPr>
              <a:t>STOPWORDS</a:t>
            </a:r>
          </a:p>
          <a:p>
            <a:pPr marL="285750" indent="-285750">
              <a:lnSpc>
                <a:spcPct val="200000"/>
              </a:lnSpc>
              <a:buFont typeface="Arial" panose="020B0604020202020204" pitchFamily="34" charset="0"/>
              <a:buChar char="•"/>
            </a:pPr>
            <a:r>
              <a:rPr lang="en-US" sz="2200" spc="100" dirty="0">
                <a:solidFill>
                  <a:schemeClr val="bg1"/>
                </a:solidFill>
                <a:latin typeface="Segoe UI Semibold" panose="020B0702040204020203" pitchFamily="34" charset="0"/>
                <a:cs typeface="Segoe UI Semibold" panose="020B0702040204020203" pitchFamily="34" charset="0"/>
              </a:rPr>
              <a:t>Tokenization</a:t>
            </a:r>
          </a:p>
          <a:p>
            <a:pPr marL="285750" indent="-285750">
              <a:lnSpc>
                <a:spcPct val="200000"/>
              </a:lnSpc>
              <a:buFont typeface="Arial" panose="020B0604020202020204" pitchFamily="34" charset="0"/>
              <a:buChar char="•"/>
            </a:pPr>
            <a:r>
              <a:rPr lang="en-US" sz="2200" spc="100" dirty="0">
                <a:solidFill>
                  <a:schemeClr val="bg1"/>
                </a:solidFill>
                <a:latin typeface="Segoe UI Semibold" panose="020B0702040204020203" pitchFamily="34" charset="0"/>
                <a:cs typeface="Segoe UI Semibold" panose="020B0702040204020203" pitchFamily="34" charset="0"/>
              </a:rPr>
              <a:t>Stemming</a:t>
            </a:r>
          </a:p>
          <a:p>
            <a:pPr marL="285750" indent="-285750">
              <a:lnSpc>
                <a:spcPct val="200000"/>
              </a:lnSpc>
              <a:buFont typeface="Arial" panose="020B0604020202020204" pitchFamily="34" charset="0"/>
              <a:buChar char="•"/>
            </a:pPr>
            <a:r>
              <a:rPr lang="en-US" sz="2200" spc="100" dirty="0">
                <a:solidFill>
                  <a:schemeClr val="bg1"/>
                </a:solidFill>
                <a:latin typeface="Segoe UI Semibold" panose="020B0702040204020203" pitchFamily="34" charset="0"/>
                <a:cs typeface="Segoe UI Semibold" panose="020B0702040204020203" pitchFamily="34" charset="0"/>
              </a:rPr>
              <a:t>Count Vectorization</a:t>
            </a:r>
          </a:p>
        </p:txBody>
      </p:sp>
      <p:grpSp>
        <p:nvGrpSpPr>
          <p:cNvPr id="22" name="Group 21">
            <a:extLst>
              <a:ext uri="{FF2B5EF4-FFF2-40B4-BE49-F238E27FC236}">
                <a16:creationId xmlns:a16="http://schemas.microsoft.com/office/drawing/2014/main" id="{5A998432-9D7F-2D8F-1211-C6F04FB04C34}"/>
              </a:ext>
            </a:extLst>
          </p:cNvPr>
          <p:cNvGrpSpPr/>
          <p:nvPr/>
        </p:nvGrpSpPr>
        <p:grpSpPr>
          <a:xfrm>
            <a:off x="5673596" y="1200268"/>
            <a:ext cx="5707277" cy="4509847"/>
            <a:chOff x="5673596" y="1200268"/>
            <a:chExt cx="5707277" cy="4509847"/>
          </a:xfrm>
        </p:grpSpPr>
        <p:pic>
          <p:nvPicPr>
            <p:cNvPr id="10" name="Graphic 9" descr="Speech outline">
              <a:extLst>
                <a:ext uri="{FF2B5EF4-FFF2-40B4-BE49-F238E27FC236}">
                  <a16:creationId xmlns:a16="http://schemas.microsoft.com/office/drawing/2014/main" id="{3F02C9A5-5C1F-431D-FCA1-E39979EFFF0F}"/>
                </a:ext>
              </a:extLst>
            </p:cNvPr>
            <p:cNvPicPr>
              <a:picLocks noChangeAspect="1"/>
            </p:cNvPicPr>
            <p:nvPr/>
          </p:nvPicPr>
          <p:blipFill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11925" t="4920" r="10120" b="10534"/>
            <a:stretch/>
          </p:blipFill>
          <p:spPr>
            <a:xfrm flipH="1">
              <a:off x="5673596" y="1200268"/>
              <a:ext cx="5707277" cy="4509847"/>
            </a:xfrm>
            <a:prstGeom prst="rect">
              <a:avLst/>
            </a:prstGeom>
          </p:spPr>
        </p:pic>
        <p:sp>
          <p:nvSpPr>
            <p:cNvPr id="11" name="TextBox 10">
              <a:extLst>
                <a:ext uri="{FF2B5EF4-FFF2-40B4-BE49-F238E27FC236}">
                  <a16:creationId xmlns:a16="http://schemas.microsoft.com/office/drawing/2014/main" id="{2EBF4D2C-85E7-2D06-5BF6-D65A356D0707}"/>
                </a:ext>
              </a:extLst>
            </p:cNvPr>
            <p:cNvSpPr txBox="1"/>
            <p:nvPr/>
          </p:nvSpPr>
          <p:spPr>
            <a:xfrm>
              <a:off x="6476936" y="2231157"/>
              <a:ext cx="4199764" cy="1894621"/>
            </a:xfrm>
            <a:prstGeom prst="rect">
              <a:avLst/>
            </a:prstGeom>
            <a:noFill/>
          </p:spPr>
          <p:txBody>
            <a:bodyPr wrap="square" rtlCol="0">
              <a:spAutoFit/>
            </a:bodyPr>
            <a:lstStyle/>
            <a:p>
              <a:pPr>
                <a:lnSpc>
                  <a:spcPct val="150000"/>
                </a:lnSpc>
              </a:pPr>
              <a:r>
                <a:rPr lang="en-US" sz="2000" dirty="0"/>
                <a:t>Me and </a:t>
              </a:r>
              <a:r>
                <a:rPr lang="en-US" sz="2000" dirty="0">
                  <a:solidFill>
                    <a:srgbClr val="0078AE"/>
                  </a:solidFill>
                </a:rPr>
                <a:t>@Bestie56 </a:t>
              </a:r>
              <a:r>
                <a:rPr lang="en-US" sz="2000" dirty="0"/>
                <a:t>are never taking </a:t>
              </a:r>
              <a:r>
                <a:rPr lang="en-US" sz="2000" dirty="0">
                  <a:solidFill>
                    <a:srgbClr val="0078AE"/>
                  </a:solidFill>
                </a:rPr>
                <a:t>@Delta </a:t>
              </a:r>
              <a:r>
                <a:rPr lang="en-US" sz="2000" dirty="0"/>
                <a:t>again. What a terrible experience! Check out these prices!</a:t>
              </a:r>
              <a:br>
                <a:rPr lang="en-US" sz="2000" dirty="0"/>
              </a:br>
              <a:r>
                <a:rPr lang="en-US" sz="2000" u="sng" dirty="0" err="1">
                  <a:solidFill>
                    <a:srgbClr val="0078AE"/>
                  </a:solidFill>
                </a:rPr>
                <a:t>https.deltatickets</a:t>
              </a:r>
              <a:r>
                <a:rPr lang="en-US" sz="2000" u="sng" dirty="0">
                  <a:solidFill>
                    <a:srgbClr val="0078AE"/>
                  </a:solidFill>
                </a:rPr>
                <a:t>/pricing/….</a:t>
              </a:r>
            </a:p>
          </p:txBody>
        </p:sp>
      </p:grpSp>
      <p:sp>
        <p:nvSpPr>
          <p:cNvPr id="12" name="Rectangle 11">
            <a:extLst>
              <a:ext uri="{FF2B5EF4-FFF2-40B4-BE49-F238E27FC236}">
                <a16:creationId xmlns:a16="http://schemas.microsoft.com/office/drawing/2014/main" id="{69C5C5B1-63BB-487E-8049-F387FE14C2A9}"/>
              </a:ext>
            </a:extLst>
          </p:cNvPr>
          <p:cNvSpPr/>
          <p:nvPr/>
        </p:nvSpPr>
        <p:spPr>
          <a:xfrm>
            <a:off x="4977071" y="1817054"/>
            <a:ext cx="7199494" cy="450984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6B1E9038-6F4A-FD41-6A22-AD5A9F126339}"/>
              </a:ext>
            </a:extLst>
          </p:cNvPr>
          <p:cNvSpPr txBox="1"/>
          <p:nvPr/>
        </p:nvSpPr>
        <p:spPr>
          <a:xfrm>
            <a:off x="5598009" y="5549477"/>
            <a:ext cx="6052439" cy="461665"/>
          </a:xfrm>
          <a:prstGeom prst="rect">
            <a:avLst/>
          </a:prstGeom>
          <a:noFill/>
        </p:spPr>
        <p:txBody>
          <a:bodyPr wrap="square">
            <a:spAutoFit/>
          </a:bodyPr>
          <a:lstStyle/>
          <a:p>
            <a:r>
              <a:rPr lang="en-US" sz="2400" dirty="0">
                <a:solidFill>
                  <a:srgbClr val="0078AE"/>
                </a:solidFill>
              </a:rPr>
              <a:t>[never, take, terribl, experi, check, price, !]</a:t>
            </a:r>
            <a:endParaRPr lang="en-US" dirty="0"/>
          </a:p>
        </p:txBody>
      </p:sp>
      <p:cxnSp>
        <p:nvCxnSpPr>
          <p:cNvPr id="18" name="Straight Arrow Connector 17">
            <a:extLst>
              <a:ext uri="{FF2B5EF4-FFF2-40B4-BE49-F238E27FC236}">
                <a16:creationId xmlns:a16="http://schemas.microsoft.com/office/drawing/2014/main" id="{0791951D-1C81-D218-BFA5-79FA7322159C}"/>
              </a:ext>
            </a:extLst>
          </p:cNvPr>
          <p:cNvCxnSpPr/>
          <p:nvPr/>
        </p:nvCxnSpPr>
        <p:spPr>
          <a:xfrm>
            <a:off x="8624228" y="4930943"/>
            <a:ext cx="0" cy="473656"/>
          </a:xfrm>
          <a:prstGeom prst="straightConnector1">
            <a:avLst/>
          </a:prstGeom>
          <a:ln w="57150">
            <a:solidFill>
              <a:srgbClr val="3292BE"/>
            </a:solidFill>
            <a:tailEnd type="triangle"/>
          </a:ln>
        </p:spPr>
        <p:style>
          <a:lnRef idx="2">
            <a:schemeClr val="accent1"/>
          </a:lnRef>
          <a:fillRef idx="0">
            <a:schemeClr val="accent1"/>
          </a:fillRef>
          <a:effectRef idx="1">
            <a:schemeClr val="accent1"/>
          </a:effectRef>
          <a:fontRef idx="minor">
            <a:schemeClr val="tx1"/>
          </a:fontRef>
        </p:style>
      </p:cxnSp>
      <p:graphicFrame>
        <p:nvGraphicFramePr>
          <p:cNvPr id="16" name="Table 15">
            <a:extLst>
              <a:ext uri="{FF2B5EF4-FFF2-40B4-BE49-F238E27FC236}">
                <a16:creationId xmlns:a16="http://schemas.microsoft.com/office/drawing/2014/main" id="{54092D65-CC85-2E97-FB84-1B892B61F5B3}"/>
              </a:ext>
            </a:extLst>
          </p:cNvPr>
          <p:cNvGraphicFramePr>
            <a:graphicFrameLocks noGrp="1"/>
          </p:cNvGraphicFramePr>
          <p:nvPr>
            <p:extLst>
              <p:ext uri="{D42A27DB-BD31-4B8C-83A1-F6EECF244321}">
                <p14:modId xmlns:p14="http://schemas.microsoft.com/office/powerpoint/2010/main" val="2084354423"/>
              </p:ext>
            </p:extLst>
          </p:nvPr>
        </p:nvGraphicFramePr>
        <p:xfrm>
          <a:off x="4965874" y="4197279"/>
          <a:ext cx="7156213" cy="741680"/>
        </p:xfrm>
        <a:graphic>
          <a:graphicData uri="http://schemas.openxmlformats.org/drawingml/2006/table">
            <a:tbl>
              <a:tblPr firstRow="1" bandRow="1">
                <a:tableStyleId>{2D5ABB26-0587-4C30-8999-92F81FD0307C}</a:tableStyleId>
              </a:tblPr>
              <a:tblGrid>
                <a:gridCol w="855506">
                  <a:extLst>
                    <a:ext uri="{9D8B030D-6E8A-4147-A177-3AD203B41FA5}">
                      <a16:colId xmlns:a16="http://schemas.microsoft.com/office/drawing/2014/main" val="1670384684"/>
                    </a:ext>
                  </a:extLst>
                </a:gridCol>
                <a:gridCol w="704242">
                  <a:extLst>
                    <a:ext uri="{9D8B030D-6E8A-4147-A177-3AD203B41FA5}">
                      <a16:colId xmlns:a16="http://schemas.microsoft.com/office/drawing/2014/main" val="3203587210"/>
                    </a:ext>
                  </a:extLst>
                </a:gridCol>
                <a:gridCol w="674060">
                  <a:extLst>
                    <a:ext uri="{9D8B030D-6E8A-4147-A177-3AD203B41FA5}">
                      <a16:colId xmlns:a16="http://schemas.microsoft.com/office/drawing/2014/main" val="3594121903"/>
                    </a:ext>
                  </a:extLst>
                </a:gridCol>
                <a:gridCol w="628678">
                  <a:extLst>
                    <a:ext uri="{9D8B030D-6E8A-4147-A177-3AD203B41FA5}">
                      <a16:colId xmlns:a16="http://schemas.microsoft.com/office/drawing/2014/main" val="1270355600"/>
                    </a:ext>
                  </a:extLst>
                </a:gridCol>
                <a:gridCol w="789866">
                  <a:extLst>
                    <a:ext uri="{9D8B030D-6E8A-4147-A177-3AD203B41FA5}">
                      <a16:colId xmlns:a16="http://schemas.microsoft.com/office/drawing/2014/main" val="1915621674"/>
                    </a:ext>
                  </a:extLst>
                </a:gridCol>
                <a:gridCol w="835030">
                  <a:extLst>
                    <a:ext uri="{9D8B030D-6E8A-4147-A177-3AD203B41FA5}">
                      <a16:colId xmlns:a16="http://schemas.microsoft.com/office/drawing/2014/main" val="2070385512"/>
                    </a:ext>
                  </a:extLst>
                </a:gridCol>
                <a:gridCol w="794788">
                  <a:extLst>
                    <a:ext uri="{9D8B030D-6E8A-4147-A177-3AD203B41FA5}">
                      <a16:colId xmlns:a16="http://schemas.microsoft.com/office/drawing/2014/main" val="1138181248"/>
                    </a:ext>
                  </a:extLst>
                </a:gridCol>
                <a:gridCol w="694181">
                  <a:extLst>
                    <a:ext uri="{9D8B030D-6E8A-4147-A177-3AD203B41FA5}">
                      <a16:colId xmlns:a16="http://schemas.microsoft.com/office/drawing/2014/main" val="3581265106"/>
                    </a:ext>
                  </a:extLst>
                </a:gridCol>
                <a:gridCol w="382303">
                  <a:extLst>
                    <a:ext uri="{9D8B030D-6E8A-4147-A177-3AD203B41FA5}">
                      <a16:colId xmlns:a16="http://schemas.microsoft.com/office/drawing/2014/main" val="3820393495"/>
                    </a:ext>
                  </a:extLst>
                </a:gridCol>
                <a:gridCol w="797559">
                  <a:extLst>
                    <a:ext uri="{9D8B030D-6E8A-4147-A177-3AD203B41FA5}">
                      <a16:colId xmlns:a16="http://schemas.microsoft.com/office/drawing/2014/main" val="858179291"/>
                    </a:ext>
                  </a:extLst>
                </a:gridCol>
              </a:tblGrid>
              <a:tr h="370840">
                <a:tc>
                  <a:txBody>
                    <a:bodyPr/>
                    <a:lstStyle/>
                    <a:p>
                      <a:pPr algn="ctr"/>
                      <a:r>
                        <a:rPr lang="en-US" dirty="0">
                          <a:solidFill>
                            <a:schemeClr val="tx2">
                              <a:lumMod val="90000"/>
                              <a:lumOff val="10000"/>
                            </a:schemeClr>
                          </a:solidFill>
                        </a:rPr>
                        <a:t>never</a:t>
                      </a:r>
                    </a:p>
                  </a:txBody>
                  <a:tcPr anchor="ctr">
                    <a:lnL w="12700" cap="flat" cmpd="sng" algn="ctr">
                      <a:solidFill>
                        <a:srgbClr val="0078AE"/>
                      </a:solidFill>
                      <a:prstDash val="solid"/>
                      <a:round/>
                      <a:headEnd type="none" w="med" len="med"/>
                      <a:tailEnd type="none" w="med" len="med"/>
                    </a:lnL>
                    <a:lnR w="12700" cap="flat" cmpd="sng" algn="ctr">
                      <a:solidFill>
                        <a:srgbClr val="0078AE"/>
                      </a:solidFill>
                      <a:prstDash val="solid"/>
                      <a:round/>
                      <a:headEnd type="none" w="med" len="med"/>
                      <a:tailEnd type="none" w="med" len="med"/>
                    </a:lnR>
                    <a:lnT w="12700" cap="flat" cmpd="sng" algn="ctr">
                      <a:solidFill>
                        <a:srgbClr val="0078AE"/>
                      </a:solidFill>
                      <a:prstDash val="solid"/>
                      <a:round/>
                      <a:headEnd type="none" w="med" len="med"/>
                      <a:tailEnd type="none" w="med" len="med"/>
                    </a:lnT>
                    <a:lnB w="12700" cap="flat" cmpd="sng" algn="ctr">
                      <a:solidFill>
                        <a:srgbClr val="0078AE"/>
                      </a:solidFill>
                      <a:prstDash val="solid"/>
                      <a:round/>
                      <a:headEnd type="none" w="med" len="med"/>
                      <a:tailEnd type="none" w="med" len="med"/>
                    </a:lnB>
                    <a:solidFill>
                      <a:srgbClr val="D9F3FF"/>
                    </a:solidFill>
                  </a:tcPr>
                </a:tc>
                <a:tc>
                  <a:txBody>
                    <a:bodyPr/>
                    <a:lstStyle/>
                    <a:p>
                      <a:pPr algn="ctr"/>
                      <a:r>
                        <a:rPr lang="en-US" dirty="0">
                          <a:solidFill>
                            <a:schemeClr val="tx2">
                              <a:lumMod val="90000"/>
                              <a:lumOff val="10000"/>
                            </a:schemeClr>
                          </a:solidFill>
                        </a:rPr>
                        <a:t>rude</a:t>
                      </a:r>
                    </a:p>
                  </a:txBody>
                  <a:tcPr anchor="ctr">
                    <a:lnL w="12700" cap="flat" cmpd="sng" algn="ctr">
                      <a:solidFill>
                        <a:srgbClr val="0078AE"/>
                      </a:solidFill>
                      <a:prstDash val="solid"/>
                      <a:round/>
                      <a:headEnd type="none" w="med" len="med"/>
                      <a:tailEnd type="none" w="med" len="med"/>
                    </a:lnL>
                    <a:lnR w="12700" cap="flat" cmpd="sng" algn="ctr">
                      <a:solidFill>
                        <a:srgbClr val="0078AE"/>
                      </a:solidFill>
                      <a:prstDash val="solid"/>
                      <a:round/>
                      <a:headEnd type="none" w="med" len="med"/>
                      <a:tailEnd type="none" w="med" len="med"/>
                    </a:lnR>
                    <a:lnT w="12700" cap="flat" cmpd="sng" algn="ctr">
                      <a:solidFill>
                        <a:srgbClr val="0078AE"/>
                      </a:solidFill>
                      <a:prstDash val="solid"/>
                      <a:round/>
                      <a:headEnd type="none" w="med" len="med"/>
                      <a:tailEnd type="none" w="med" len="med"/>
                    </a:lnT>
                    <a:lnB w="12700" cap="flat" cmpd="sng" algn="ctr">
                      <a:solidFill>
                        <a:srgbClr val="0078AE"/>
                      </a:solidFill>
                      <a:prstDash val="solid"/>
                      <a:round/>
                      <a:headEnd type="none" w="med" len="med"/>
                      <a:tailEnd type="none" w="med" len="med"/>
                    </a:lnB>
                    <a:solidFill>
                      <a:schemeClr val="bg1"/>
                    </a:solidFill>
                  </a:tcPr>
                </a:tc>
                <a:tc>
                  <a:txBody>
                    <a:bodyPr/>
                    <a:lstStyle/>
                    <a:p>
                      <a:pPr algn="ctr"/>
                      <a:r>
                        <a:rPr lang="en-US" dirty="0">
                          <a:solidFill>
                            <a:schemeClr val="tx2">
                              <a:lumMod val="90000"/>
                              <a:lumOff val="10000"/>
                            </a:schemeClr>
                          </a:solidFill>
                        </a:rPr>
                        <a:t>take</a:t>
                      </a:r>
                    </a:p>
                  </a:txBody>
                  <a:tcPr anchor="ctr">
                    <a:lnL w="12700" cap="flat" cmpd="sng" algn="ctr">
                      <a:solidFill>
                        <a:srgbClr val="0078AE"/>
                      </a:solidFill>
                      <a:prstDash val="solid"/>
                      <a:round/>
                      <a:headEnd type="none" w="med" len="med"/>
                      <a:tailEnd type="none" w="med" len="med"/>
                    </a:lnL>
                    <a:lnR w="12700" cap="flat" cmpd="sng" algn="ctr">
                      <a:solidFill>
                        <a:srgbClr val="0078AE"/>
                      </a:solidFill>
                      <a:prstDash val="solid"/>
                      <a:round/>
                      <a:headEnd type="none" w="med" len="med"/>
                      <a:tailEnd type="none" w="med" len="med"/>
                    </a:lnR>
                    <a:lnT w="12700" cap="flat" cmpd="sng" algn="ctr">
                      <a:solidFill>
                        <a:srgbClr val="0078AE"/>
                      </a:solidFill>
                      <a:prstDash val="solid"/>
                      <a:round/>
                      <a:headEnd type="none" w="med" len="med"/>
                      <a:tailEnd type="none" w="med" len="med"/>
                    </a:lnT>
                    <a:lnB w="12700" cap="flat" cmpd="sng" algn="ctr">
                      <a:solidFill>
                        <a:srgbClr val="0078AE"/>
                      </a:solidFill>
                      <a:prstDash val="solid"/>
                      <a:round/>
                      <a:headEnd type="none" w="med" len="med"/>
                      <a:tailEnd type="none" w="med" len="med"/>
                    </a:lnB>
                    <a:solidFill>
                      <a:srgbClr val="D9F3FF"/>
                    </a:solidFill>
                  </a:tcPr>
                </a:tc>
                <a:tc>
                  <a:txBody>
                    <a:bodyPr/>
                    <a:lstStyle/>
                    <a:p>
                      <a:pPr algn="ctr"/>
                      <a:r>
                        <a:rPr lang="en-US" dirty="0">
                          <a:solidFill>
                            <a:schemeClr val="tx2">
                              <a:lumMod val="90000"/>
                              <a:lumOff val="10000"/>
                            </a:schemeClr>
                          </a:solidFill>
                        </a:rPr>
                        <a:t>late</a:t>
                      </a:r>
                    </a:p>
                  </a:txBody>
                  <a:tcPr anchor="ctr">
                    <a:lnL w="12700" cap="flat" cmpd="sng" algn="ctr">
                      <a:solidFill>
                        <a:srgbClr val="0078AE"/>
                      </a:solidFill>
                      <a:prstDash val="solid"/>
                      <a:round/>
                      <a:headEnd type="none" w="med" len="med"/>
                      <a:tailEnd type="none" w="med" len="med"/>
                    </a:lnL>
                    <a:lnR w="12700" cap="flat" cmpd="sng" algn="ctr">
                      <a:solidFill>
                        <a:srgbClr val="0078AE"/>
                      </a:solidFill>
                      <a:prstDash val="solid"/>
                      <a:round/>
                      <a:headEnd type="none" w="med" len="med"/>
                      <a:tailEnd type="none" w="med" len="med"/>
                    </a:lnR>
                    <a:lnT w="12700" cap="flat" cmpd="sng" algn="ctr">
                      <a:solidFill>
                        <a:srgbClr val="0078AE"/>
                      </a:solidFill>
                      <a:prstDash val="solid"/>
                      <a:round/>
                      <a:headEnd type="none" w="med" len="med"/>
                      <a:tailEnd type="none" w="med" len="med"/>
                    </a:lnT>
                    <a:lnB w="12700" cap="flat" cmpd="sng" algn="ctr">
                      <a:solidFill>
                        <a:srgbClr val="0078AE"/>
                      </a:solidFill>
                      <a:prstDash val="solid"/>
                      <a:round/>
                      <a:headEnd type="none" w="med" len="med"/>
                      <a:tailEnd type="none" w="med" len="med"/>
                    </a:lnB>
                    <a:solidFill>
                      <a:schemeClr val="bg1"/>
                    </a:solidFill>
                  </a:tcPr>
                </a:tc>
                <a:tc>
                  <a:txBody>
                    <a:bodyPr/>
                    <a:lstStyle/>
                    <a:p>
                      <a:pPr algn="ctr"/>
                      <a:r>
                        <a:rPr lang="en-US" dirty="0">
                          <a:solidFill>
                            <a:schemeClr val="tx2">
                              <a:lumMod val="90000"/>
                              <a:lumOff val="10000"/>
                            </a:schemeClr>
                          </a:solidFill>
                        </a:rPr>
                        <a:t>terribl</a:t>
                      </a:r>
                    </a:p>
                  </a:txBody>
                  <a:tcPr anchor="ctr">
                    <a:lnL w="12700" cap="flat" cmpd="sng" algn="ctr">
                      <a:solidFill>
                        <a:srgbClr val="0078AE"/>
                      </a:solidFill>
                      <a:prstDash val="solid"/>
                      <a:round/>
                      <a:headEnd type="none" w="med" len="med"/>
                      <a:tailEnd type="none" w="med" len="med"/>
                    </a:lnL>
                    <a:lnR w="12700" cap="flat" cmpd="sng" algn="ctr">
                      <a:solidFill>
                        <a:srgbClr val="0078AE"/>
                      </a:solidFill>
                      <a:prstDash val="solid"/>
                      <a:round/>
                      <a:headEnd type="none" w="med" len="med"/>
                      <a:tailEnd type="none" w="med" len="med"/>
                    </a:lnR>
                    <a:lnT w="12700" cap="flat" cmpd="sng" algn="ctr">
                      <a:solidFill>
                        <a:srgbClr val="0078AE"/>
                      </a:solidFill>
                      <a:prstDash val="solid"/>
                      <a:round/>
                      <a:headEnd type="none" w="med" len="med"/>
                      <a:tailEnd type="none" w="med" len="med"/>
                    </a:lnT>
                    <a:lnB w="12700" cap="flat" cmpd="sng" algn="ctr">
                      <a:solidFill>
                        <a:srgbClr val="0078AE"/>
                      </a:solidFill>
                      <a:prstDash val="solid"/>
                      <a:round/>
                      <a:headEnd type="none" w="med" len="med"/>
                      <a:tailEnd type="none" w="med" len="med"/>
                    </a:lnB>
                    <a:solidFill>
                      <a:srgbClr val="D9F3FF"/>
                    </a:solidFill>
                  </a:tcPr>
                </a:tc>
                <a:tc>
                  <a:txBody>
                    <a:bodyPr/>
                    <a:lstStyle/>
                    <a:p>
                      <a:pPr algn="ctr"/>
                      <a:r>
                        <a:rPr lang="en-US" dirty="0">
                          <a:solidFill>
                            <a:schemeClr val="tx2">
                              <a:lumMod val="90000"/>
                              <a:lumOff val="10000"/>
                            </a:schemeClr>
                          </a:solidFill>
                        </a:rPr>
                        <a:t>experi</a:t>
                      </a:r>
                    </a:p>
                  </a:txBody>
                  <a:tcPr anchor="ctr">
                    <a:lnL w="12700" cap="flat" cmpd="sng" algn="ctr">
                      <a:solidFill>
                        <a:srgbClr val="0078AE"/>
                      </a:solidFill>
                      <a:prstDash val="solid"/>
                      <a:round/>
                      <a:headEnd type="none" w="med" len="med"/>
                      <a:tailEnd type="none" w="med" len="med"/>
                    </a:lnL>
                    <a:lnR w="12700" cap="flat" cmpd="sng" algn="ctr">
                      <a:solidFill>
                        <a:srgbClr val="0078AE"/>
                      </a:solidFill>
                      <a:prstDash val="solid"/>
                      <a:round/>
                      <a:headEnd type="none" w="med" len="med"/>
                      <a:tailEnd type="none" w="med" len="med"/>
                    </a:lnR>
                    <a:lnT w="12700" cap="flat" cmpd="sng" algn="ctr">
                      <a:solidFill>
                        <a:srgbClr val="0078AE"/>
                      </a:solidFill>
                      <a:prstDash val="solid"/>
                      <a:round/>
                      <a:headEnd type="none" w="med" len="med"/>
                      <a:tailEnd type="none" w="med" len="med"/>
                    </a:lnT>
                    <a:lnB w="12700" cap="flat" cmpd="sng" algn="ctr">
                      <a:solidFill>
                        <a:srgbClr val="0078AE"/>
                      </a:solidFill>
                      <a:prstDash val="solid"/>
                      <a:round/>
                      <a:headEnd type="none" w="med" len="med"/>
                      <a:tailEnd type="none" w="med" len="med"/>
                    </a:lnB>
                    <a:solidFill>
                      <a:srgbClr val="D9F3FF"/>
                    </a:solidFill>
                  </a:tcPr>
                </a:tc>
                <a:tc>
                  <a:txBody>
                    <a:bodyPr/>
                    <a:lstStyle/>
                    <a:p>
                      <a:pPr algn="ctr"/>
                      <a:r>
                        <a:rPr lang="en-US" dirty="0">
                          <a:solidFill>
                            <a:schemeClr val="tx2">
                              <a:lumMod val="90000"/>
                              <a:lumOff val="10000"/>
                            </a:schemeClr>
                          </a:solidFill>
                        </a:rPr>
                        <a:t>check</a:t>
                      </a:r>
                    </a:p>
                  </a:txBody>
                  <a:tcPr anchor="ctr">
                    <a:lnL w="12700" cap="flat" cmpd="sng" algn="ctr">
                      <a:solidFill>
                        <a:srgbClr val="0078AE"/>
                      </a:solidFill>
                      <a:prstDash val="solid"/>
                      <a:round/>
                      <a:headEnd type="none" w="med" len="med"/>
                      <a:tailEnd type="none" w="med" len="med"/>
                    </a:lnL>
                    <a:lnR w="12700" cap="flat" cmpd="sng" algn="ctr">
                      <a:solidFill>
                        <a:srgbClr val="0078AE"/>
                      </a:solidFill>
                      <a:prstDash val="solid"/>
                      <a:round/>
                      <a:headEnd type="none" w="med" len="med"/>
                      <a:tailEnd type="none" w="med" len="med"/>
                    </a:lnR>
                    <a:lnT w="12700" cap="flat" cmpd="sng" algn="ctr">
                      <a:solidFill>
                        <a:srgbClr val="0078AE"/>
                      </a:solidFill>
                      <a:prstDash val="solid"/>
                      <a:round/>
                      <a:headEnd type="none" w="med" len="med"/>
                      <a:tailEnd type="none" w="med" len="med"/>
                    </a:lnT>
                    <a:lnB w="12700" cap="flat" cmpd="sng" algn="ctr">
                      <a:solidFill>
                        <a:srgbClr val="0078AE"/>
                      </a:solidFill>
                      <a:prstDash val="solid"/>
                      <a:round/>
                      <a:headEnd type="none" w="med" len="med"/>
                      <a:tailEnd type="none" w="med" len="med"/>
                    </a:lnB>
                    <a:solidFill>
                      <a:srgbClr val="D9F3FF"/>
                    </a:solidFill>
                  </a:tcPr>
                </a:tc>
                <a:tc>
                  <a:txBody>
                    <a:bodyPr/>
                    <a:lstStyle/>
                    <a:p>
                      <a:pPr algn="ctr"/>
                      <a:r>
                        <a:rPr lang="en-US" dirty="0">
                          <a:solidFill>
                            <a:schemeClr val="tx2">
                              <a:lumMod val="90000"/>
                              <a:lumOff val="10000"/>
                            </a:schemeClr>
                          </a:solidFill>
                        </a:rPr>
                        <a:t>price</a:t>
                      </a:r>
                    </a:p>
                  </a:txBody>
                  <a:tcPr anchor="ctr">
                    <a:lnL w="12700" cap="flat" cmpd="sng" algn="ctr">
                      <a:solidFill>
                        <a:srgbClr val="0078AE"/>
                      </a:solidFill>
                      <a:prstDash val="solid"/>
                      <a:round/>
                      <a:headEnd type="none" w="med" len="med"/>
                      <a:tailEnd type="none" w="med" len="med"/>
                    </a:lnL>
                    <a:lnR w="12700" cap="flat" cmpd="sng" algn="ctr">
                      <a:solidFill>
                        <a:srgbClr val="0078AE"/>
                      </a:solidFill>
                      <a:prstDash val="solid"/>
                      <a:round/>
                      <a:headEnd type="none" w="med" len="med"/>
                      <a:tailEnd type="none" w="med" len="med"/>
                    </a:lnR>
                    <a:lnT w="12700" cap="flat" cmpd="sng" algn="ctr">
                      <a:solidFill>
                        <a:srgbClr val="0078AE"/>
                      </a:solidFill>
                      <a:prstDash val="solid"/>
                      <a:round/>
                      <a:headEnd type="none" w="med" len="med"/>
                      <a:tailEnd type="none" w="med" len="med"/>
                    </a:lnT>
                    <a:lnB w="12700" cap="flat" cmpd="sng" algn="ctr">
                      <a:solidFill>
                        <a:srgbClr val="0078AE"/>
                      </a:solidFill>
                      <a:prstDash val="solid"/>
                      <a:round/>
                      <a:headEnd type="none" w="med" len="med"/>
                      <a:tailEnd type="none" w="med" len="med"/>
                    </a:lnB>
                    <a:solidFill>
                      <a:srgbClr val="D9F3FF"/>
                    </a:solidFill>
                  </a:tcPr>
                </a:tc>
                <a:tc>
                  <a:txBody>
                    <a:bodyPr/>
                    <a:lstStyle/>
                    <a:p>
                      <a:pPr algn="ctr"/>
                      <a:r>
                        <a:rPr lang="en-US" dirty="0">
                          <a:solidFill>
                            <a:schemeClr val="tx2">
                              <a:lumMod val="90000"/>
                              <a:lumOff val="10000"/>
                            </a:schemeClr>
                          </a:solidFill>
                        </a:rPr>
                        <a:t>!</a:t>
                      </a:r>
                    </a:p>
                  </a:txBody>
                  <a:tcPr anchor="ctr">
                    <a:lnL w="12700" cap="flat" cmpd="sng" algn="ctr">
                      <a:solidFill>
                        <a:srgbClr val="0078AE"/>
                      </a:solidFill>
                      <a:prstDash val="solid"/>
                      <a:round/>
                      <a:headEnd type="none" w="med" len="med"/>
                      <a:tailEnd type="none" w="med" len="med"/>
                    </a:lnL>
                    <a:lnR w="12700" cap="flat" cmpd="sng" algn="ctr">
                      <a:solidFill>
                        <a:srgbClr val="0078AE"/>
                      </a:solidFill>
                      <a:prstDash val="solid"/>
                      <a:round/>
                      <a:headEnd type="none" w="med" len="med"/>
                      <a:tailEnd type="none" w="med" len="med"/>
                    </a:lnR>
                    <a:lnT w="12700" cap="flat" cmpd="sng" algn="ctr">
                      <a:solidFill>
                        <a:srgbClr val="0078AE"/>
                      </a:solidFill>
                      <a:prstDash val="solid"/>
                      <a:round/>
                      <a:headEnd type="none" w="med" len="med"/>
                      <a:tailEnd type="none" w="med" len="med"/>
                    </a:lnT>
                    <a:lnB w="12700" cap="flat" cmpd="sng" algn="ctr">
                      <a:solidFill>
                        <a:srgbClr val="0078AE"/>
                      </a:solidFill>
                      <a:prstDash val="solid"/>
                      <a:round/>
                      <a:headEnd type="none" w="med" len="med"/>
                      <a:tailEnd type="none" w="med" len="med"/>
                    </a:lnB>
                    <a:solidFill>
                      <a:srgbClr val="D9F3FF"/>
                    </a:solidFill>
                  </a:tcPr>
                </a:tc>
                <a:tc>
                  <a:txBody>
                    <a:bodyPr/>
                    <a:lstStyle/>
                    <a:p>
                      <a:pPr algn="ctr"/>
                      <a:r>
                        <a:rPr lang="en-US" dirty="0">
                          <a:solidFill>
                            <a:schemeClr val="tx2">
                              <a:lumMod val="90000"/>
                              <a:lumOff val="10000"/>
                            </a:schemeClr>
                          </a:solidFill>
                        </a:rPr>
                        <a:t>best</a:t>
                      </a:r>
                    </a:p>
                  </a:txBody>
                  <a:tcPr anchor="ctr">
                    <a:lnL w="12700" cap="flat" cmpd="sng" algn="ctr">
                      <a:solidFill>
                        <a:srgbClr val="0078AE"/>
                      </a:solidFill>
                      <a:prstDash val="solid"/>
                      <a:round/>
                      <a:headEnd type="none" w="med" len="med"/>
                      <a:tailEnd type="none" w="med" len="med"/>
                    </a:lnL>
                    <a:lnR w="12700" cap="flat" cmpd="sng" algn="ctr">
                      <a:solidFill>
                        <a:srgbClr val="0078AE"/>
                      </a:solidFill>
                      <a:prstDash val="solid"/>
                      <a:round/>
                      <a:headEnd type="none" w="med" len="med"/>
                      <a:tailEnd type="none" w="med" len="med"/>
                    </a:lnR>
                    <a:lnT w="12700" cap="flat" cmpd="sng" algn="ctr">
                      <a:solidFill>
                        <a:srgbClr val="0078AE"/>
                      </a:solidFill>
                      <a:prstDash val="solid"/>
                      <a:round/>
                      <a:headEnd type="none" w="med" len="med"/>
                      <a:tailEnd type="none" w="med" len="med"/>
                    </a:lnT>
                    <a:lnB w="12700" cap="flat" cmpd="sng" algn="ctr">
                      <a:solidFill>
                        <a:srgbClr val="0078AE"/>
                      </a:solidFill>
                      <a:prstDash val="solid"/>
                      <a:round/>
                      <a:headEnd type="none" w="med" len="med"/>
                      <a:tailEnd type="none" w="med" len="med"/>
                    </a:lnB>
                    <a:solidFill>
                      <a:schemeClr val="bg1"/>
                    </a:solidFill>
                  </a:tcPr>
                </a:tc>
                <a:extLst>
                  <a:ext uri="{0D108BD9-81ED-4DB2-BD59-A6C34878D82A}">
                    <a16:rowId xmlns:a16="http://schemas.microsoft.com/office/drawing/2014/main" val="2914657664"/>
                  </a:ext>
                </a:extLst>
              </a:tr>
              <a:tr h="370840">
                <a:tc>
                  <a:txBody>
                    <a:bodyPr/>
                    <a:lstStyle/>
                    <a:p>
                      <a:pPr algn="ctr"/>
                      <a:r>
                        <a:rPr lang="en-US" dirty="0">
                          <a:solidFill>
                            <a:schemeClr val="tx2">
                              <a:lumMod val="90000"/>
                              <a:lumOff val="10000"/>
                            </a:schemeClr>
                          </a:solidFill>
                        </a:rPr>
                        <a:t>1</a:t>
                      </a:r>
                    </a:p>
                  </a:txBody>
                  <a:tcPr anchor="ctr">
                    <a:lnL w="12700" cap="flat" cmpd="sng" algn="ctr">
                      <a:solidFill>
                        <a:srgbClr val="0078AE"/>
                      </a:solidFill>
                      <a:prstDash val="solid"/>
                      <a:round/>
                      <a:headEnd type="none" w="med" len="med"/>
                      <a:tailEnd type="none" w="med" len="med"/>
                    </a:lnL>
                    <a:lnR w="12700" cap="flat" cmpd="sng" algn="ctr">
                      <a:solidFill>
                        <a:srgbClr val="0078AE"/>
                      </a:solidFill>
                      <a:prstDash val="solid"/>
                      <a:round/>
                      <a:headEnd type="none" w="med" len="med"/>
                      <a:tailEnd type="none" w="med" len="med"/>
                    </a:lnR>
                    <a:lnT w="12700" cap="flat" cmpd="sng" algn="ctr">
                      <a:solidFill>
                        <a:srgbClr val="0078AE"/>
                      </a:solidFill>
                      <a:prstDash val="solid"/>
                      <a:round/>
                      <a:headEnd type="none" w="med" len="med"/>
                      <a:tailEnd type="none" w="med" len="med"/>
                    </a:lnT>
                    <a:lnB w="12700" cap="flat" cmpd="sng" algn="ctr">
                      <a:solidFill>
                        <a:srgbClr val="0078AE"/>
                      </a:solidFill>
                      <a:prstDash val="solid"/>
                      <a:round/>
                      <a:headEnd type="none" w="med" len="med"/>
                      <a:tailEnd type="none" w="med" len="med"/>
                    </a:lnB>
                    <a:solidFill>
                      <a:srgbClr val="D9F3FF"/>
                    </a:solidFill>
                  </a:tcPr>
                </a:tc>
                <a:tc>
                  <a:txBody>
                    <a:bodyPr/>
                    <a:lstStyle/>
                    <a:p>
                      <a:pPr algn="ctr"/>
                      <a:r>
                        <a:rPr lang="en-US" dirty="0">
                          <a:solidFill>
                            <a:schemeClr val="tx2">
                              <a:lumMod val="90000"/>
                              <a:lumOff val="10000"/>
                            </a:schemeClr>
                          </a:solidFill>
                        </a:rPr>
                        <a:t>0</a:t>
                      </a:r>
                    </a:p>
                  </a:txBody>
                  <a:tcPr anchor="ctr">
                    <a:lnL w="12700" cap="flat" cmpd="sng" algn="ctr">
                      <a:solidFill>
                        <a:srgbClr val="0078AE"/>
                      </a:solidFill>
                      <a:prstDash val="solid"/>
                      <a:round/>
                      <a:headEnd type="none" w="med" len="med"/>
                      <a:tailEnd type="none" w="med" len="med"/>
                    </a:lnL>
                    <a:lnR w="12700" cap="flat" cmpd="sng" algn="ctr">
                      <a:solidFill>
                        <a:srgbClr val="0078AE"/>
                      </a:solidFill>
                      <a:prstDash val="solid"/>
                      <a:round/>
                      <a:headEnd type="none" w="med" len="med"/>
                      <a:tailEnd type="none" w="med" len="med"/>
                    </a:lnR>
                    <a:lnT w="12700" cap="flat" cmpd="sng" algn="ctr">
                      <a:solidFill>
                        <a:srgbClr val="0078AE"/>
                      </a:solidFill>
                      <a:prstDash val="solid"/>
                      <a:round/>
                      <a:headEnd type="none" w="med" len="med"/>
                      <a:tailEnd type="none" w="med" len="med"/>
                    </a:lnT>
                    <a:lnB w="12700" cap="flat" cmpd="sng" algn="ctr">
                      <a:solidFill>
                        <a:srgbClr val="0078AE"/>
                      </a:solidFill>
                      <a:prstDash val="solid"/>
                      <a:round/>
                      <a:headEnd type="none" w="med" len="med"/>
                      <a:tailEnd type="none" w="med" len="med"/>
                    </a:lnB>
                    <a:solidFill>
                      <a:schemeClr val="bg1"/>
                    </a:solidFill>
                  </a:tcPr>
                </a:tc>
                <a:tc>
                  <a:txBody>
                    <a:bodyPr/>
                    <a:lstStyle/>
                    <a:p>
                      <a:pPr algn="ctr"/>
                      <a:r>
                        <a:rPr lang="en-US" dirty="0">
                          <a:solidFill>
                            <a:schemeClr val="tx2">
                              <a:lumMod val="90000"/>
                              <a:lumOff val="10000"/>
                            </a:schemeClr>
                          </a:solidFill>
                        </a:rPr>
                        <a:t>1</a:t>
                      </a:r>
                    </a:p>
                  </a:txBody>
                  <a:tcPr anchor="ctr">
                    <a:lnL w="12700" cap="flat" cmpd="sng" algn="ctr">
                      <a:solidFill>
                        <a:srgbClr val="0078AE"/>
                      </a:solidFill>
                      <a:prstDash val="solid"/>
                      <a:round/>
                      <a:headEnd type="none" w="med" len="med"/>
                      <a:tailEnd type="none" w="med" len="med"/>
                    </a:lnL>
                    <a:lnR w="12700" cap="flat" cmpd="sng" algn="ctr">
                      <a:solidFill>
                        <a:srgbClr val="0078AE"/>
                      </a:solidFill>
                      <a:prstDash val="solid"/>
                      <a:round/>
                      <a:headEnd type="none" w="med" len="med"/>
                      <a:tailEnd type="none" w="med" len="med"/>
                    </a:lnR>
                    <a:lnT w="12700" cap="flat" cmpd="sng" algn="ctr">
                      <a:solidFill>
                        <a:srgbClr val="0078AE"/>
                      </a:solidFill>
                      <a:prstDash val="solid"/>
                      <a:round/>
                      <a:headEnd type="none" w="med" len="med"/>
                      <a:tailEnd type="none" w="med" len="med"/>
                    </a:lnT>
                    <a:lnB w="12700" cap="flat" cmpd="sng" algn="ctr">
                      <a:solidFill>
                        <a:srgbClr val="0078AE"/>
                      </a:solidFill>
                      <a:prstDash val="solid"/>
                      <a:round/>
                      <a:headEnd type="none" w="med" len="med"/>
                      <a:tailEnd type="none" w="med" len="med"/>
                    </a:lnB>
                    <a:solidFill>
                      <a:srgbClr val="D9F3FF"/>
                    </a:solidFill>
                  </a:tcPr>
                </a:tc>
                <a:tc>
                  <a:txBody>
                    <a:bodyPr/>
                    <a:lstStyle/>
                    <a:p>
                      <a:pPr algn="ctr"/>
                      <a:r>
                        <a:rPr lang="en-US" dirty="0">
                          <a:solidFill>
                            <a:schemeClr val="tx2">
                              <a:lumMod val="90000"/>
                              <a:lumOff val="10000"/>
                            </a:schemeClr>
                          </a:solidFill>
                        </a:rPr>
                        <a:t>0</a:t>
                      </a:r>
                    </a:p>
                  </a:txBody>
                  <a:tcPr anchor="ctr">
                    <a:lnL w="12700" cap="flat" cmpd="sng" algn="ctr">
                      <a:solidFill>
                        <a:srgbClr val="0078AE"/>
                      </a:solidFill>
                      <a:prstDash val="solid"/>
                      <a:round/>
                      <a:headEnd type="none" w="med" len="med"/>
                      <a:tailEnd type="none" w="med" len="med"/>
                    </a:lnL>
                    <a:lnR w="12700" cap="flat" cmpd="sng" algn="ctr">
                      <a:solidFill>
                        <a:srgbClr val="0078AE"/>
                      </a:solidFill>
                      <a:prstDash val="solid"/>
                      <a:round/>
                      <a:headEnd type="none" w="med" len="med"/>
                      <a:tailEnd type="none" w="med" len="med"/>
                    </a:lnR>
                    <a:lnT w="12700" cap="flat" cmpd="sng" algn="ctr">
                      <a:solidFill>
                        <a:srgbClr val="0078AE"/>
                      </a:solidFill>
                      <a:prstDash val="solid"/>
                      <a:round/>
                      <a:headEnd type="none" w="med" len="med"/>
                      <a:tailEnd type="none" w="med" len="med"/>
                    </a:lnT>
                    <a:lnB w="12700" cap="flat" cmpd="sng" algn="ctr">
                      <a:solidFill>
                        <a:srgbClr val="0078AE"/>
                      </a:solidFill>
                      <a:prstDash val="solid"/>
                      <a:round/>
                      <a:headEnd type="none" w="med" len="med"/>
                      <a:tailEnd type="none" w="med" len="med"/>
                    </a:lnB>
                    <a:solidFill>
                      <a:schemeClr val="bg1"/>
                    </a:solidFill>
                  </a:tcPr>
                </a:tc>
                <a:tc>
                  <a:txBody>
                    <a:bodyPr/>
                    <a:lstStyle/>
                    <a:p>
                      <a:pPr algn="ctr"/>
                      <a:r>
                        <a:rPr lang="en-US" dirty="0">
                          <a:solidFill>
                            <a:schemeClr val="tx2">
                              <a:lumMod val="90000"/>
                              <a:lumOff val="10000"/>
                            </a:schemeClr>
                          </a:solidFill>
                        </a:rPr>
                        <a:t>1</a:t>
                      </a:r>
                    </a:p>
                  </a:txBody>
                  <a:tcPr anchor="ctr">
                    <a:lnL w="12700" cap="flat" cmpd="sng" algn="ctr">
                      <a:solidFill>
                        <a:srgbClr val="0078AE"/>
                      </a:solidFill>
                      <a:prstDash val="solid"/>
                      <a:round/>
                      <a:headEnd type="none" w="med" len="med"/>
                      <a:tailEnd type="none" w="med" len="med"/>
                    </a:lnL>
                    <a:lnR w="12700" cap="flat" cmpd="sng" algn="ctr">
                      <a:solidFill>
                        <a:srgbClr val="0078AE"/>
                      </a:solidFill>
                      <a:prstDash val="solid"/>
                      <a:round/>
                      <a:headEnd type="none" w="med" len="med"/>
                      <a:tailEnd type="none" w="med" len="med"/>
                    </a:lnR>
                    <a:lnT w="12700" cap="flat" cmpd="sng" algn="ctr">
                      <a:solidFill>
                        <a:srgbClr val="0078AE"/>
                      </a:solidFill>
                      <a:prstDash val="solid"/>
                      <a:round/>
                      <a:headEnd type="none" w="med" len="med"/>
                      <a:tailEnd type="none" w="med" len="med"/>
                    </a:lnT>
                    <a:lnB w="12700" cap="flat" cmpd="sng" algn="ctr">
                      <a:solidFill>
                        <a:srgbClr val="0078AE"/>
                      </a:solidFill>
                      <a:prstDash val="solid"/>
                      <a:round/>
                      <a:headEnd type="none" w="med" len="med"/>
                      <a:tailEnd type="none" w="med" len="med"/>
                    </a:lnB>
                    <a:solidFill>
                      <a:srgbClr val="D9F3FF"/>
                    </a:solidFill>
                  </a:tcPr>
                </a:tc>
                <a:tc>
                  <a:txBody>
                    <a:bodyPr/>
                    <a:lstStyle/>
                    <a:p>
                      <a:pPr algn="ctr"/>
                      <a:r>
                        <a:rPr lang="en-US" dirty="0">
                          <a:solidFill>
                            <a:schemeClr val="tx2">
                              <a:lumMod val="90000"/>
                              <a:lumOff val="10000"/>
                            </a:schemeClr>
                          </a:solidFill>
                        </a:rPr>
                        <a:t>1</a:t>
                      </a:r>
                    </a:p>
                  </a:txBody>
                  <a:tcPr anchor="ctr">
                    <a:lnL w="12700" cap="flat" cmpd="sng" algn="ctr">
                      <a:solidFill>
                        <a:srgbClr val="0078AE"/>
                      </a:solidFill>
                      <a:prstDash val="solid"/>
                      <a:round/>
                      <a:headEnd type="none" w="med" len="med"/>
                      <a:tailEnd type="none" w="med" len="med"/>
                    </a:lnL>
                    <a:lnR w="12700" cap="flat" cmpd="sng" algn="ctr">
                      <a:solidFill>
                        <a:srgbClr val="0078AE"/>
                      </a:solidFill>
                      <a:prstDash val="solid"/>
                      <a:round/>
                      <a:headEnd type="none" w="med" len="med"/>
                      <a:tailEnd type="none" w="med" len="med"/>
                    </a:lnR>
                    <a:lnT w="12700" cap="flat" cmpd="sng" algn="ctr">
                      <a:solidFill>
                        <a:srgbClr val="0078AE"/>
                      </a:solidFill>
                      <a:prstDash val="solid"/>
                      <a:round/>
                      <a:headEnd type="none" w="med" len="med"/>
                      <a:tailEnd type="none" w="med" len="med"/>
                    </a:lnT>
                    <a:lnB w="12700" cap="flat" cmpd="sng" algn="ctr">
                      <a:solidFill>
                        <a:srgbClr val="0078AE"/>
                      </a:solidFill>
                      <a:prstDash val="solid"/>
                      <a:round/>
                      <a:headEnd type="none" w="med" len="med"/>
                      <a:tailEnd type="none" w="med" len="med"/>
                    </a:lnB>
                    <a:solidFill>
                      <a:srgbClr val="D9F3FF"/>
                    </a:solidFill>
                  </a:tcPr>
                </a:tc>
                <a:tc>
                  <a:txBody>
                    <a:bodyPr/>
                    <a:lstStyle/>
                    <a:p>
                      <a:pPr algn="ctr"/>
                      <a:r>
                        <a:rPr lang="en-US" dirty="0">
                          <a:solidFill>
                            <a:schemeClr val="tx2">
                              <a:lumMod val="90000"/>
                              <a:lumOff val="10000"/>
                            </a:schemeClr>
                          </a:solidFill>
                        </a:rPr>
                        <a:t>1</a:t>
                      </a:r>
                    </a:p>
                  </a:txBody>
                  <a:tcPr anchor="ctr">
                    <a:lnL w="12700" cap="flat" cmpd="sng" algn="ctr">
                      <a:solidFill>
                        <a:srgbClr val="0078AE"/>
                      </a:solidFill>
                      <a:prstDash val="solid"/>
                      <a:round/>
                      <a:headEnd type="none" w="med" len="med"/>
                      <a:tailEnd type="none" w="med" len="med"/>
                    </a:lnL>
                    <a:lnR w="12700" cap="flat" cmpd="sng" algn="ctr">
                      <a:solidFill>
                        <a:srgbClr val="0078AE"/>
                      </a:solidFill>
                      <a:prstDash val="solid"/>
                      <a:round/>
                      <a:headEnd type="none" w="med" len="med"/>
                      <a:tailEnd type="none" w="med" len="med"/>
                    </a:lnR>
                    <a:lnT w="12700" cap="flat" cmpd="sng" algn="ctr">
                      <a:solidFill>
                        <a:srgbClr val="0078AE"/>
                      </a:solidFill>
                      <a:prstDash val="solid"/>
                      <a:round/>
                      <a:headEnd type="none" w="med" len="med"/>
                      <a:tailEnd type="none" w="med" len="med"/>
                    </a:lnT>
                    <a:lnB w="12700" cap="flat" cmpd="sng" algn="ctr">
                      <a:solidFill>
                        <a:srgbClr val="0078AE"/>
                      </a:solidFill>
                      <a:prstDash val="solid"/>
                      <a:round/>
                      <a:headEnd type="none" w="med" len="med"/>
                      <a:tailEnd type="none" w="med" len="med"/>
                    </a:lnB>
                    <a:solidFill>
                      <a:srgbClr val="D9F3FF"/>
                    </a:solidFill>
                  </a:tcPr>
                </a:tc>
                <a:tc>
                  <a:txBody>
                    <a:bodyPr/>
                    <a:lstStyle/>
                    <a:p>
                      <a:pPr algn="ctr"/>
                      <a:r>
                        <a:rPr lang="en-US" dirty="0">
                          <a:solidFill>
                            <a:schemeClr val="tx2">
                              <a:lumMod val="90000"/>
                              <a:lumOff val="10000"/>
                            </a:schemeClr>
                          </a:solidFill>
                        </a:rPr>
                        <a:t>1</a:t>
                      </a:r>
                    </a:p>
                  </a:txBody>
                  <a:tcPr anchor="ctr">
                    <a:lnL w="12700" cap="flat" cmpd="sng" algn="ctr">
                      <a:solidFill>
                        <a:srgbClr val="0078AE"/>
                      </a:solidFill>
                      <a:prstDash val="solid"/>
                      <a:round/>
                      <a:headEnd type="none" w="med" len="med"/>
                      <a:tailEnd type="none" w="med" len="med"/>
                    </a:lnL>
                    <a:lnR w="12700" cap="flat" cmpd="sng" algn="ctr">
                      <a:solidFill>
                        <a:srgbClr val="0078AE"/>
                      </a:solidFill>
                      <a:prstDash val="solid"/>
                      <a:round/>
                      <a:headEnd type="none" w="med" len="med"/>
                      <a:tailEnd type="none" w="med" len="med"/>
                    </a:lnR>
                    <a:lnT w="12700" cap="flat" cmpd="sng" algn="ctr">
                      <a:solidFill>
                        <a:srgbClr val="0078AE"/>
                      </a:solidFill>
                      <a:prstDash val="solid"/>
                      <a:round/>
                      <a:headEnd type="none" w="med" len="med"/>
                      <a:tailEnd type="none" w="med" len="med"/>
                    </a:lnT>
                    <a:lnB w="12700" cap="flat" cmpd="sng" algn="ctr">
                      <a:solidFill>
                        <a:srgbClr val="0078AE"/>
                      </a:solidFill>
                      <a:prstDash val="solid"/>
                      <a:round/>
                      <a:headEnd type="none" w="med" len="med"/>
                      <a:tailEnd type="none" w="med" len="med"/>
                    </a:lnB>
                    <a:solidFill>
                      <a:srgbClr val="D9F3FF"/>
                    </a:solidFill>
                  </a:tcPr>
                </a:tc>
                <a:tc>
                  <a:txBody>
                    <a:bodyPr/>
                    <a:lstStyle/>
                    <a:p>
                      <a:pPr algn="ctr"/>
                      <a:r>
                        <a:rPr lang="en-US" dirty="0">
                          <a:solidFill>
                            <a:schemeClr val="tx2">
                              <a:lumMod val="90000"/>
                              <a:lumOff val="10000"/>
                            </a:schemeClr>
                          </a:solidFill>
                        </a:rPr>
                        <a:t>1</a:t>
                      </a:r>
                    </a:p>
                  </a:txBody>
                  <a:tcPr anchor="ctr">
                    <a:lnL w="12700" cap="flat" cmpd="sng" algn="ctr">
                      <a:solidFill>
                        <a:srgbClr val="0078AE"/>
                      </a:solidFill>
                      <a:prstDash val="solid"/>
                      <a:round/>
                      <a:headEnd type="none" w="med" len="med"/>
                      <a:tailEnd type="none" w="med" len="med"/>
                    </a:lnL>
                    <a:lnR w="12700" cap="flat" cmpd="sng" algn="ctr">
                      <a:solidFill>
                        <a:srgbClr val="0078AE"/>
                      </a:solidFill>
                      <a:prstDash val="solid"/>
                      <a:round/>
                      <a:headEnd type="none" w="med" len="med"/>
                      <a:tailEnd type="none" w="med" len="med"/>
                    </a:lnR>
                    <a:lnT w="12700" cap="flat" cmpd="sng" algn="ctr">
                      <a:solidFill>
                        <a:srgbClr val="0078AE"/>
                      </a:solidFill>
                      <a:prstDash val="solid"/>
                      <a:round/>
                      <a:headEnd type="none" w="med" len="med"/>
                      <a:tailEnd type="none" w="med" len="med"/>
                    </a:lnT>
                    <a:lnB w="12700" cap="flat" cmpd="sng" algn="ctr">
                      <a:solidFill>
                        <a:srgbClr val="0078AE"/>
                      </a:solidFill>
                      <a:prstDash val="solid"/>
                      <a:round/>
                      <a:headEnd type="none" w="med" len="med"/>
                      <a:tailEnd type="none" w="med" len="med"/>
                    </a:lnB>
                    <a:solidFill>
                      <a:srgbClr val="D9F3FF"/>
                    </a:solidFill>
                  </a:tcPr>
                </a:tc>
                <a:tc>
                  <a:txBody>
                    <a:bodyPr/>
                    <a:lstStyle/>
                    <a:p>
                      <a:pPr algn="ctr"/>
                      <a:r>
                        <a:rPr lang="en-US" dirty="0">
                          <a:solidFill>
                            <a:schemeClr val="tx2">
                              <a:lumMod val="90000"/>
                              <a:lumOff val="10000"/>
                            </a:schemeClr>
                          </a:solidFill>
                        </a:rPr>
                        <a:t>0</a:t>
                      </a:r>
                    </a:p>
                  </a:txBody>
                  <a:tcPr anchor="ctr">
                    <a:lnL w="12700" cap="flat" cmpd="sng" algn="ctr">
                      <a:solidFill>
                        <a:srgbClr val="0078AE"/>
                      </a:solidFill>
                      <a:prstDash val="solid"/>
                      <a:round/>
                      <a:headEnd type="none" w="med" len="med"/>
                      <a:tailEnd type="none" w="med" len="med"/>
                    </a:lnL>
                    <a:lnR w="12700" cap="flat" cmpd="sng" algn="ctr">
                      <a:solidFill>
                        <a:srgbClr val="0078AE"/>
                      </a:solidFill>
                      <a:prstDash val="solid"/>
                      <a:round/>
                      <a:headEnd type="none" w="med" len="med"/>
                      <a:tailEnd type="none" w="med" len="med"/>
                    </a:lnR>
                    <a:lnT w="12700" cap="flat" cmpd="sng" algn="ctr">
                      <a:solidFill>
                        <a:srgbClr val="0078AE"/>
                      </a:solidFill>
                      <a:prstDash val="solid"/>
                      <a:round/>
                      <a:headEnd type="none" w="med" len="med"/>
                      <a:tailEnd type="none" w="med" len="med"/>
                    </a:lnT>
                    <a:lnB w="12700" cap="flat" cmpd="sng" algn="ctr">
                      <a:solidFill>
                        <a:srgbClr val="0078AE"/>
                      </a:solidFill>
                      <a:prstDash val="solid"/>
                      <a:round/>
                      <a:headEnd type="none" w="med" len="med"/>
                      <a:tailEnd type="none" w="med" len="med"/>
                    </a:lnB>
                    <a:solidFill>
                      <a:schemeClr val="bg1"/>
                    </a:solidFill>
                  </a:tcPr>
                </a:tc>
                <a:extLst>
                  <a:ext uri="{0D108BD9-81ED-4DB2-BD59-A6C34878D82A}">
                    <a16:rowId xmlns:a16="http://schemas.microsoft.com/office/drawing/2014/main" val="282343432"/>
                  </a:ext>
                </a:extLst>
              </a:tr>
            </a:tbl>
          </a:graphicData>
        </a:graphic>
      </p:graphicFrame>
      <p:pic>
        <p:nvPicPr>
          <p:cNvPr id="82" name="Audio 81">
            <a:hlinkClick r:id="" action="ppaction://media"/>
            <a:extLst>
              <a:ext uri="{FF2B5EF4-FFF2-40B4-BE49-F238E27FC236}">
                <a16:creationId xmlns:a16="http://schemas.microsoft.com/office/drawing/2014/main" id="{B3C03FA2-ECAA-261B-73DB-33B7208F3123}"/>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290533079"/>
      </p:ext>
    </p:extLst>
  </p:cSld>
  <p:clrMapOvr>
    <a:masterClrMapping/>
  </p:clrMapOvr>
  <mc:AlternateContent xmlns:mc="http://schemas.openxmlformats.org/markup-compatibility/2006">
    <mc:Choice xmlns:p14="http://schemas.microsoft.com/office/powerpoint/2010/main" Requires="p14">
      <p:transition spd="slow" p14:dur="2000" advTm="82065"/>
    </mc:Choice>
    <mc:Fallback>
      <p:transition spd="slow" advTm="8206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2"/>
                                        </p:tgtEl>
                                      </p:cBhvr>
                                    </p:cmd>
                                  </p:childTnLst>
                                </p:cTn>
                              </p:par>
                              <p:par>
                                <p:cTn id="7" presetID="1" presetClass="entr" presetSubtype="0" fill="hold" grpId="0" nodeType="withEffect">
                                  <p:stCondLst>
                                    <p:cond delay="40000"/>
                                  </p:stCondLst>
                                  <p:childTnLst>
                                    <p:set>
                                      <p:cBhvr>
                                        <p:cTn id="8" dur="1" fill="hold">
                                          <p:stCondLst>
                                            <p:cond delay="0"/>
                                          </p:stCondLst>
                                        </p:cTn>
                                        <p:tgtEl>
                                          <p:spTgt spid="12"/>
                                        </p:tgtEl>
                                        <p:attrNameLst>
                                          <p:attrName>style.visibility</p:attrName>
                                        </p:attrNameLst>
                                      </p:cBhvr>
                                      <p:to>
                                        <p:strVal val="visible"/>
                                      </p:to>
                                    </p:set>
                                  </p:childTnLst>
                                </p:cTn>
                              </p:par>
                            </p:childTnLst>
                          </p:cTn>
                        </p:par>
                        <p:par>
                          <p:cTn id="9" fill="hold">
                            <p:stCondLst>
                              <p:cond delay="40000"/>
                            </p:stCondLst>
                            <p:childTnLst>
                              <p:par>
                                <p:cTn id="10" presetID="42" presetClass="path" presetSubtype="0" accel="50000" decel="50000" fill="hold" grpId="0" nodeType="afterEffect">
                                  <p:stCondLst>
                                    <p:cond delay="3000"/>
                                  </p:stCondLst>
                                  <p:childTnLst>
                                    <p:animMotion origin="layout" path="M -1.66667E-6 -4.07407E-6 L -1.66667E-6 -0.41828 " pathEditMode="relative" rAng="0" ptsTypes="AA">
                                      <p:cBhvr>
                                        <p:cTn id="11" dur="2000" fill="hold"/>
                                        <p:tgtEl>
                                          <p:spTgt spid="14"/>
                                        </p:tgtEl>
                                        <p:attrNameLst>
                                          <p:attrName>ppt_x</p:attrName>
                                          <p:attrName>ppt_y</p:attrName>
                                        </p:attrNameLst>
                                      </p:cBhvr>
                                      <p:rCtr x="0" y="-20926"/>
                                    </p:animMotion>
                                  </p:childTnLst>
                                </p:cTn>
                              </p:par>
                              <p:par>
                                <p:cTn id="12" presetID="64" presetClass="path" presetSubtype="0" accel="50000" decel="50000" fill="hold" nodeType="withEffect">
                                  <p:stCondLst>
                                    <p:cond delay="250"/>
                                  </p:stCondLst>
                                  <p:childTnLst>
                                    <p:animMotion origin="layout" path="M 0 0 L 0 -0.25 E" pathEditMode="relative" ptsTypes="">
                                      <p:cBhvr>
                                        <p:cTn id="13" dur="2000" fill="hold"/>
                                        <p:tgtEl>
                                          <p:spTgt spid="18"/>
                                        </p:tgtEl>
                                        <p:attrNameLst>
                                          <p:attrName>ppt_x</p:attrName>
                                          <p:attrName>ppt_y</p:attrName>
                                        </p:attrNameLst>
                                      </p:cBhvr>
                                    </p:animMotion>
                                  </p:childTnLst>
                                </p:cTn>
                              </p:par>
                            </p:childTnLst>
                          </p:cTn>
                        </p:par>
                        <p:par>
                          <p:cTn id="14" fill="hold">
                            <p:stCondLst>
                              <p:cond delay="45000"/>
                            </p:stCondLst>
                            <p:childTnLst>
                              <p:par>
                                <p:cTn id="15" presetID="1" presetClass="entr" presetSubtype="0" fill="hold" nodeType="after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7" fill="hold" display="0">
                  <p:stCondLst>
                    <p:cond delay="indefinite"/>
                  </p:stCondLst>
                  <p:endCondLst>
                    <p:cond evt="onStopAudio" delay="0">
                      <p:tgtEl>
                        <p:sldTgt/>
                      </p:tgtEl>
                    </p:cond>
                  </p:endCondLst>
                </p:cTn>
                <p:tgtEl>
                  <p:spTgt spid="82"/>
                </p:tgtEl>
              </p:cMediaNode>
            </p:audio>
          </p:childTnLst>
        </p:cTn>
      </p:par>
    </p:tnLst>
    <p:bldLst>
      <p:bldP spid="12" grpId="0" animBg="1"/>
      <p:bldP spid="14"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9278</TotalTime>
  <Words>1503</Words>
  <Application>Microsoft Office PowerPoint</Application>
  <PresentationFormat>Widescreen</PresentationFormat>
  <Paragraphs>121</Paragraphs>
  <Slides>11</Slides>
  <Notes>11</Notes>
  <HiddenSlides>0</HiddenSlides>
  <MMClips>11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vt:i4>
      </vt:variant>
    </vt:vector>
  </HeadingPairs>
  <TitlesOfParts>
    <vt:vector size="18" baseType="lpstr">
      <vt:lpstr>Aptos</vt:lpstr>
      <vt:lpstr>Aptos Display</vt:lpstr>
      <vt:lpstr>Arial</vt:lpstr>
      <vt:lpstr>Segoe UI Semibold</vt:lpstr>
      <vt:lpstr>Segoe UI Variable Text Light</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Holly Figueroa</dc:creator>
  <cp:lastModifiedBy>Holly Figueroa</cp:lastModifiedBy>
  <cp:revision>18</cp:revision>
  <dcterms:created xsi:type="dcterms:W3CDTF">2024-04-29T14:05:09Z</dcterms:created>
  <dcterms:modified xsi:type="dcterms:W3CDTF">2024-05-06T00:43:59Z</dcterms:modified>
</cp:coreProperties>
</file>